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 id="2147483664" r:id="rId6"/>
  </p:sldMasterIdLst>
  <p:notesMasterIdLst>
    <p:notesMasterId r:id="rId22"/>
  </p:notesMasterIdLst>
  <p:sldIdLst>
    <p:sldId id="261" r:id="rId7"/>
    <p:sldId id="262" r:id="rId8"/>
    <p:sldId id="281" r:id="rId9"/>
    <p:sldId id="272" r:id="rId10"/>
    <p:sldId id="287" r:id="rId11"/>
    <p:sldId id="268" r:id="rId12"/>
    <p:sldId id="266" r:id="rId13"/>
    <p:sldId id="259" r:id="rId14"/>
    <p:sldId id="284" r:id="rId15"/>
    <p:sldId id="283" r:id="rId16"/>
    <p:sldId id="285" r:id="rId17"/>
    <p:sldId id="280" r:id="rId18"/>
    <p:sldId id="290" r:id="rId19"/>
    <p:sldId id="260" r:id="rId20"/>
    <p:sldId id="25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98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gay, Maria Teresita" userId="94ee1d77-9f3d-484b-beb5-500611fdce09" providerId="ADAL" clId="{E4EE73E0-4958-460E-A695-6913375539F5}"/>
    <pc:docChg chg="custSel modSld">
      <pc:chgData name="Bugay, Maria Teresita" userId="94ee1d77-9f3d-484b-beb5-500611fdce09" providerId="ADAL" clId="{E4EE73E0-4958-460E-A695-6913375539F5}" dt="2026-10-12T21:54:16.790" v="40" actId="14100"/>
      <pc:docMkLst>
        <pc:docMk/>
      </pc:docMkLst>
      <pc:sldChg chg="addSp delSp modSp mod">
        <pc:chgData name="Bugay, Maria Teresita" userId="94ee1d77-9f3d-484b-beb5-500611fdce09" providerId="ADAL" clId="{E4EE73E0-4958-460E-A695-6913375539F5}" dt="2026-10-12T21:51:41.461" v="34" actId="14100"/>
        <pc:sldMkLst>
          <pc:docMk/>
          <pc:sldMk cId="1127325680" sldId="266"/>
        </pc:sldMkLst>
        <pc:spChg chg="add del mod">
          <ac:chgData name="Bugay, Maria Teresita" userId="94ee1d77-9f3d-484b-beb5-500611fdce09" providerId="ADAL" clId="{E4EE73E0-4958-460E-A695-6913375539F5}" dt="2026-10-12T21:51:26.897" v="30" actId="22"/>
          <ac:spMkLst>
            <pc:docMk/>
            <pc:sldMk cId="1127325680" sldId="266"/>
            <ac:spMk id="4" creationId="{72542EAD-FA4E-937E-9102-3123F0BD7362}"/>
          </ac:spMkLst>
        </pc:spChg>
        <pc:picChg chg="del">
          <ac:chgData name="Bugay, Maria Teresita" userId="94ee1d77-9f3d-484b-beb5-500611fdce09" providerId="ADAL" clId="{E4EE73E0-4958-460E-A695-6913375539F5}" dt="2026-10-12T21:51:23.169" v="29" actId="478"/>
          <ac:picMkLst>
            <pc:docMk/>
            <pc:sldMk cId="1127325680" sldId="266"/>
            <ac:picMk id="5" creationId="{F737F5B6-5C0E-D80B-8056-F9AB40A22638}"/>
          </ac:picMkLst>
        </pc:picChg>
        <pc:picChg chg="add mod ord">
          <ac:chgData name="Bugay, Maria Teresita" userId="94ee1d77-9f3d-484b-beb5-500611fdce09" providerId="ADAL" clId="{E4EE73E0-4958-460E-A695-6913375539F5}" dt="2026-10-12T21:51:41.461" v="34" actId="14100"/>
          <ac:picMkLst>
            <pc:docMk/>
            <pc:sldMk cId="1127325680" sldId="266"/>
            <ac:picMk id="7" creationId="{5BAA516C-ED67-CF50-29DC-8A0927357E75}"/>
          </ac:picMkLst>
        </pc:picChg>
      </pc:sldChg>
      <pc:sldChg chg="addSp delSp modSp mod">
        <pc:chgData name="Bugay, Maria Teresita" userId="94ee1d77-9f3d-484b-beb5-500611fdce09" providerId="ADAL" clId="{E4EE73E0-4958-460E-A695-6913375539F5}" dt="2026-10-12T21:50:15.084" v="28" actId="14100"/>
        <pc:sldMkLst>
          <pc:docMk/>
          <pc:sldMk cId="2314123519" sldId="268"/>
        </pc:sldMkLst>
        <pc:spChg chg="add del mod">
          <ac:chgData name="Bugay, Maria Teresita" userId="94ee1d77-9f3d-484b-beb5-500611fdce09" providerId="ADAL" clId="{E4EE73E0-4958-460E-A695-6913375539F5}" dt="2026-10-12T21:49:57.761" v="24" actId="22"/>
          <ac:spMkLst>
            <pc:docMk/>
            <pc:sldMk cId="2314123519" sldId="268"/>
            <ac:spMk id="4" creationId="{BD0D24A9-2ECC-5B08-E066-A834A65852E1}"/>
          </ac:spMkLst>
        </pc:spChg>
        <pc:picChg chg="del">
          <ac:chgData name="Bugay, Maria Teresita" userId="94ee1d77-9f3d-484b-beb5-500611fdce09" providerId="ADAL" clId="{E4EE73E0-4958-460E-A695-6913375539F5}" dt="2026-10-12T21:49:54.774" v="23" actId="478"/>
          <ac:picMkLst>
            <pc:docMk/>
            <pc:sldMk cId="2314123519" sldId="268"/>
            <ac:picMk id="5" creationId="{94D6D361-23EC-33C8-1C03-60AB7FF8A117}"/>
          </ac:picMkLst>
        </pc:picChg>
        <pc:picChg chg="add mod ord">
          <ac:chgData name="Bugay, Maria Teresita" userId="94ee1d77-9f3d-484b-beb5-500611fdce09" providerId="ADAL" clId="{E4EE73E0-4958-460E-A695-6913375539F5}" dt="2026-10-12T21:50:15.084" v="28" actId="14100"/>
          <ac:picMkLst>
            <pc:docMk/>
            <pc:sldMk cId="2314123519" sldId="268"/>
            <ac:picMk id="7" creationId="{5B0527C2-7E50-742D-EAA3-0DC795C44551}"/>
          </ac:picMkLst>
        </pc:picChg>
      </pc:sldChg>
      <pc:sldChg chg="addSp delSp modSp mod">
        <pc:chgData name="Bugay, Maria Teresita" userId="94ee1d77-9f3d-484b-beb5-500611fdce09" providerId="ADAL" clId="{E4EE73E0-4958-460E-A695-6913375539F5}" dt="2026-10-12T21:46:26.841" v="15" actId="14100"/>
        <pc:sldMkLst>
          <pc:docMk/>
          <pc:sldMk cId="3267543303" sldId="272"/>
        </pc:sldMkLst>
        <pc:spChg chg="add del mod">
          <ac:chgData name="Bugay, Maria Teresita" userId="94ee1d77-9f3d-484b-beb5-500611fdce09" providerId="ADAL" clId="{E4EE73E0-4958-460E-A695-6913375539F5}" dt="2026-10-12T21:41:48.576" v="1" actId="22"/>
          <ac:spMkLst>
            <pc:docMk/>
            <pc:sldMk cId="3267543303" sldId="272"/>
            <ac:spMk id="4" creationId="{89365820-B369-3504-CD69-0A51692A78E0}"/>
          </ac:spMkLst>
        </pc:spChg>
        <pc:spChg chg="add del mod">
          <ac:chgData name="Bugay, Maria Teresita" userId="94ee1d77-9f3d-484b-beb5-500611fdce09" providerId="ADAL" clId="{E4EE73E0-4958-460E-A695-6913375539F5}" dt="2026-10-12T21:46:10.704" v="11" actId="22"/>
          <ac:spMkLst>
            <pc:docMk/>
            <pc:sldMk cId="3267543303" sldId="272"/>
            <ac:spMk id="9" creationId="{250C02E0-9AC1-1FAB-7EA4-6CFD05D88B71}"/>
          </ac:spMkLst>
        </pc:spChg>
        <pc:picChg chg="del">
          <ac:chgData name="Bugay, Maria Teresita" userId="94ee1d77-9f3d-484b-beb5-500611fdce09" providerId="ADAL" clId="{E4EE73E0-4958-460E-A695-6913375539F5}" dt="2026-10-12T21:37:59.955" v="0" actId="478"/>
          <ac:picMkLst>
            <pc:docMk/>
            <pc:sldMk cId="3267543303" sldId="272"/>
            <ac:picMk id="5" creationId="{9A5593B4-29EA-6742-0949-1C09624A88C1}"/>
          </ac:picMkLst>
        </pc:picChg>
        <pc:picChg chg="add del mod ord">
          <ac:chgData name="Bugay, Maria Teresita" userId="94ee1d77-9f3d-484b-beb5-500611fdce09" providerId="ADAL" clId="{E4EE73E0-4958-460E-A695-6913375539F5}" dt="2026-10-12T21:46:07.622" v="10" actId="478"/>
          <ac:picMkLst>
            <pc:docMk/>
            <pc:sldMk cId="3267543303" sldId="272"/>
            <ac:picMk id="7" creationId="{4AA2BD02-EAE7-79A1-F2B4-6C2F9C283681}"/>
          </ac:picMkLst>
        </pc:picChg>
        <pc:picChg chg="add mod ord">
          <ac:chgData name="Bugay, Maria Teresita" userId="94ee1d77-9f3d-484b-beb5-500611fdce09" providerId="ADAL" clId="{E4EE73E0-4958-460E-A695-6913375539F5}" dt="2026-10-12T21:46:26.841" v="15" actId="14100"/>
          <ac:picMkLst>
            <pc:docMk/>
            <pc:sldMk cId="3267543303" sldId="272"/>
            <ac:picMk id="11" creationId="{D9A32149-9235-21D7-7A35-25DF7861D157}"/>
          </ac:picMkLst>
        </pc:picChg>
      </pc:sldChg>
      <pc:sldChg chg="addSp delSp modSp mod">
        <pc:chgData name="Bugay, Maria Teresita" userId="94ee1d77-9f3d-484b-beb5-500611fdce09" providerId="ADAL" clId="{E4EE73E0-4958-460E-A695-6913375539F5}" dt="2026-10-12T21:54:16.790" v="40" actId="14100"/>
        <pc:sldMkLst>
          <pc:docMk/>
          <pc:sldMk cId="934471783" sldId="280"/>
        </pc:sldMkLst>
        <pc:spChg chg="add del mod">
          <ac:chgData name="Bugay, Maria Teresita" userId="94ee1d77-9f3d-484b-beb5-500611fdce09" providerId="ADAL" clId="{E4EE73E0-4958-460E-A695-6913375539F5}" dt="2026-10-12T21:54:04.365" v="36" actId="22"/>
          <ac:spMkLst>
            <pc:docMk/>
            <pc:sldMk cId="934471783" sldId="280"/>
            <ac:spMk id="4" creationId="{0257F575-59FA-58C0-6FF8-4C1EFF8E43C3}"/>
          </ac:spMkLst>
        </pc:spChg>
        <pc:picChg chg="del">
          <ac:chgData name="Bugay, Maria Teresita" userId="94ee1d77-9f3d-484b-beb5-500611fdce09" providerId="ADAL" clId="{E4EE73E0-4958-460E-A695-6913375539F5}" dt="2026-10-12T21:54:00.808" v="35" actId="478"/>
          <ac:picMkLst>
            <pc:docMk/>
            <pc:sldMk cId="934471783" sldId="280"/>
            <ac:picMk id="5" creationId="{564CDA5E-A76A-CC87-065E-8F3F450340DA}"/>
          </ac:picMkLst>
        </pc:picChg>
        <pc:picChg chg="add mod ord">
          <ac:chgData name="Bugay, Maria Teresita" userId="94ee1d77-9f3d-484b-beb5-500611fdce09" providerId="ADAL" clId="{E4EE73E0-4958-460E-A695-6913375539F5}" dt="2026-10-12T21:54:16.790" v="40" actId="14100"/>
          <ac:picMkLst>
            <pc:docMk/>
            <pc:sldMk cId="934471783" sldId="280"/>
            <ac:picMk id="7" creationId="{2560CC3A-D728-929D-7B28-601CA7EAC807}"/>
          </ac:picMkLst>
        </pc:picChg>
      </pc:sldChg>
      <pc:sldChg chg="addSp delSp modSp mod">
        <pc:chgData name="Bugay, Maria Teresita" userId="94ee1d77-9f3d-484b-beb5-500611fdce09" providerId="ADAL" clId="{E4EE73E0-4958-460E-A695-6913375539F5}" dt="2026-10-12T21:48:04.102" v="22" actId="14100"/>
        <pc:sldMkLst>
          <pc:docMk/>
          <pc:sldMk cId="160098815" sldId="287"/>
        </pc:sldMkLst>
        <pc:spChg chg="add del mod">
          <ac:chgData name="Bugay, Maria Teresita" userId="94ee1d77-9f3d-484b-beb5-500611fdce09" providerId="ADAL" clId="{E4EE73E0-4958-460E-A695-6913375539F5}" dt="2026-10-12T21:47:44.691" v="17" actId="22"/>
          <ac:spMkLst>
            <pc:docMk/>
            <pc:sldMk cId="160098815" sldId="287"/>
            <ac:spMk id="4" creationId="{7713AAF0-52D4-9824-DDE8-3422EBB91CFE}"/>
          </ac:spMkLst>
        </pc:spChg>
        <pc:picChg chg="del">
          <ac:chgData name="Bugay, Maria Teresita" userId="94ee1d77-9f3d-484b-beb5-500611fdce09" providerId="ADAL" clId="{E4EE73E0-4958-460E-A695-6913375539F5}" dt="2026-10-12T21:47:31.219" v="16" actId="478"/>
          <ac:picMkLst>
            <pc:docMk/>
            <pc:sldMk cId="160098815" sldId="287"/>
            <ac:picMk id="5" creationId="{FF87A8F3-11D6-1BC5-BEF5-B154FEAF34E7}"/>
          </ac:picMkLst>
        </pc:picChg>
        <pc:picChg chg="add mod ord">
          <ac:chgData name="Bugay, Maria Teresita" userId="94ee1d77-9f3d-484b-beb5-500611fdce09" providerId="ADAL" clId="{E4EE73E0-4958-460E-A695-6913375539F5}" dt="2026-10-12T21:48:04.102" v="22" actId="14100"/>
          <ac:picMkLst>
            <pc:docMk/>
            <pc:sldMk cId="160098815" sldId="287"/>
            <ac:picMk id="7" creationId="{9CB10CBA-9E53-8C59-BCEA-DBD81729AF3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D62BBF-7991-4D36-BB4C-093B23EA0A39}"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8A326F-F451-413C-8A33-E3AA6A5A466E}" type="slidenum">
              <a:rPr lang="en-US" smtClean="0"/>
              <a:t>‹#›</a:t>
            </a:fld>
            <a:endParaRPr lang="en-US"/>
          </a:p>
        </p:txBody>
      </p:sp>
    </p:spTree>
    <p:extLst>
      <p:ext uri="{BB962C8B-B14F-4D97-AF65-F5344CB8AC3E}">
        <p14:creationId xmlns:p14="http://schemas.microsoft.com/office/powerpoint/2010/main" val="2801671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F7B96-E2A7-7218-3CAE-9444C9F854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7C58D5-6822-FAE3-BDD5-C42D62A5C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7CB209-FBDD-7314-835C-BFE4589A7A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458A9E-ED25-B854-47D5-11B474598CF4}"/>
              </a:ext>
            </a:extLst>
          </p:cNvPr>
          <p:cNvSpPr>
            <a:spLocks noGrp="1"/>
          </p:cNvSpPr>
          <p:nvPr>
            <p:ph type="sldNum" sz="quarter" idx="5"/>
          </p:nvPr>
        </p:nvSpPr>
        <p:spPr/>
        <p:txBody>
          <a:bodyPr/>
          <a:lstStyle/>
          <a:p>
            <a:fld id="{6C8A326F-F451-413C-8A33-E3AA6A5A466E}" type="slidenum">
              <a:rPr lang="en-US" smtClean="0"/>
              <a:t>2</a:t>
            </a:fld>
            <a:endParaRPr lang="en-US"/>
          </a:p>
        </p:txBody>
      </p:sp>
    </p:spTree>
    <p:extLst>
      <p:ext uri="{BB962C8B-B14F-4D97-AF65-F5344CB8AC3E}">
        <p14:creationId xmlns:p14="http://schemas.microsoft.com/office/powerpoint/2010/main" val="26858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For SmartCare Rx only (versus </a:t>
            </a:r>
            <a:r>
              <a:rPr lang="en-US" sz="1200" b="0" i="0" kern="1200" err="1">
                <a:solidFill>
                  <a:schemeClr val="tx1"/>
                </a:solidFill>
                <a:effectLst/>
                <a:latin typeface="+mn-lt"/>
                <a:ea typeface="+mn-ea"/>
                <a:cs typeface="+mn-cs"/>
              </a:rPr>
              <a:t>CalMHSA</a:t>
            </a:r>
            <a:r>
              <a:rPr lang="en-US" sz="1200" b="0" i="0" kern="1200">
                <a:solidFill>
                  <a:schemeClr val="tx1"/>
                </a:solidFill>
                <a:effectLst/>
                <a:latin typeface="+mn-lt"/>
                <a:ea typeface="+mn-ea"/>
                <a:cs typeface="+mn-cs"/>
              </a:rPr>
              <a:t> Rx), specifically home medications (self-reported), an issue has been identified where entering a value in the Date Initiated field can overwrite the Start Date when an End Date is not entered. This may result in inaccurate medication date information. </a:t>
            </a:r>
          </a:p>
          <a:p>
            <a:r>
              <a:rPr lang="en-US" sz="1200" b="0" i="0" kern="1200">
                <a:solidFill>
                  <a:schemeClr val="tx1"/>
                </a:solidFill>
                <a:effectLst/>
                <a:latin typeface="+mn-lt"/>
                <a:ea typeface="+mn-ea"/>
                <a:cs typeface="+mn-cs"/>
              </a:rPr>
              <a:t>Until this issue is resolved, please do not populate the Date Initiated field</a:t>
            </a:r>
            <a:r>
              <a:rPr lang="en-US" sz="1200" b="1" i="0"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for home (self-reported) medications. Instead, </a:t>
            </a:r>
            <a:r>
              <a:rPr lang="en-US" sz="1200" b="1" i="0" kern="1200">
                <a:solidFill>
                  <a:schemeClr val="tx1"/>
                </a:solidFill>
                <a:effectLst/>
                <a:latin typeface="+mn-lt"/>
                <a:ea typeface="+mn-ea"/>
                <a:cs typeface="+mn-cs"/>
              </a:rPr>
              <a:t>document medication dates using only the Start Date and End Date fields.</a:t>
            </a:r>
            <a:r>
              <a:rPr lang="en-US" sz="1200" b="0" i="0" kern="1200">
                <a:solidFill>
                  <a:schemeClr val="tx1"/>
                </a:solidFill>
                <a:effectLst/>
                <a:latin typeface="+mn-lt"/>
                <a:ea typeface="+mn-ea"/>
                <a:cs typeface="+mn-cs"/>
              </a:rPr>
              <a:t> </a:t>
            </a:r>
          </a:p>
          <a:p>
            <a:r>
              <a:rPr lang="en-US" sz="1200" b="0" i="0" kern="1200" err="1">
                <a:solidFill>
                  <a:schemeClr val="tx1"/>
                </a:solidFill>
                <a:effectLst/>
                <a:latin typeface="+mn-lt"/>
                <a:ea typeface="+mn-ea"/>
                <a:cs typeface="+mn-cs"/>
              </a:rPr>
              <a:t>CalMHSA</a:t>
            </a:r>
            <a:r>
              <a:rPr lang="en-US" sz="1200" b="0" i="0" kern="1200">
                <a:solidFill>
                  <a:schemeClr val="tx1"/>
                </a:solidFill>
                <a:effectLst/>
                <a:latin typeface="+mn-lt"/>
                <a:ea typeface="+mn-ea"/>
                <a:cs typeface="+mn-cs"/>
              </a:rPr>
              <a:t> is actively working with Streamline on a permanent fix. An estimated timeline for the resolution will be shared as soon as it becomes available. </a:t>
            </a:r>
          </a:p>
          <a:p>
            <a:endParaRPr lang="en-US"/>
          </a:p>
        </p:txBody>
      </p:sp>
      <p:sp>
        <p:nvSpPr>
          <p:cNvPr id="4" name="Slide Number Placeholder 3"/>
          <p:cNvSpPr>
            <a:spLocks noGrp="1"/>
          </p:cNvSpPr>
          <p:nvPr>
            <p:ph type="sldNum" sz="quarter" idx="5"/>
          </p:nvPr>
        </p:nvSpPr>
        <p:spPr/>
        <p:txBody>
          <a:bodyPr/>
          <a:lstStyle/>
          <a:p>
            <a:fld id="{6C8A326F-F451-413C-8A33-E3AA6A5A466E}" type="slidenum">
              <a:rPr lang="en-US" smtClean="0"/>
              <a:t>4</a:t>
            </a:fld>
            <a:endParaRPr lang="en-US"/>
          </a:p>
        </p:txBody>
      </p:sp>
    </p:spTree>
    <p:extLst>
      <p:ext uri="{BB962C8B-B14F-4D97-AF65-F5344CB8AC3E}">
        <p14:creationId xmlns:p14="http://schemas.microsoft.com/office/powerpoint/2010/main" val="13149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E3169-7BB0-1C34-C030-39F21A83D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5646A-E911-2E69-61A1-EF390CEEC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BC3D57-702C-55DF-DC3A-8349D9525FCF}"/>
              </a:ext>
            </a:extLst>
          </p:cNvPr>
          <p:cNvSpPr>
            <a:spLocks noGrp="1"/>
          </p:cNvSpPr>
          <p:nvPr>
            <p:ph type="body" idx="1"/>
          </p:nvPr>
        </p:nvSpPr>
        <p:spPr/>
        <p:txBody>
          <a:bodyPr/>
          <a:lstStyle/>
          <a:p>
            <a:r>
              <a:rPr lang="en-US" sz="1200" b="0" i="0" kern="1200">
                <a:solidFill>
                  <a:schemeClr val="tx1"/>
                </a:solidFill>
                <a:effectLst/>
                <a:latin typeface="+mn-lt"/>
                <a:ea typeface="+mn-ea"/>
                <a:cs typeface="+mn-cs"/>
              </a:rPr>
              <a:t>For SmartCare Rx only (versus </a:t>
            </a:r>
            <a:r>
              <a:rPr lang="en-US" sz="1200" b="0" i="0" kern="1200" err="1">
                <a:solidFill>
                  <a:schemeClr val="tx1"/>
                </a:solidFill>
                <a:effectLst/>
                <a:latin typeface="+mn-lt"/>
                <a:ea typeface="+mn-ea"/>
                <a:cs typeface="+mn-cs"/>
              </a:rPr>
              <a:t>CalMHSA</a:t>
            </a:r>
            <a:r>
              <a:rPr lang="en-US" sz="1200" b="0" i="0" kern="1200">
                <a:solidFill>
                  <a:schemeClr val="tx1"/>
                </a:solidFill>
                <a:effectLst/>
                <a:latin typeface="+mn-lt"/>
                <a:ea typeface="+mn-ea"/>
                <a:cs typeface="+mn-cs"/>
              </a:rPr>
              <a:t> Rx), specifically home medications (self-reported), an issue has been identified where entering a value in the Date Initiated field can overwrite the Start Date when an End Date is not entered. This may result in inaccurate medication date information. </a:t>
            </a:r>
          </a:p>
          <a:p>
            <a:r>
              <a:rPr lang="en-US" sz="1200" b="0" i="0" kern="1200">
                <a:solidFill>
                  <a:schemeClr val="tx1"/>
                </a:solidFill>
                <a:effectLst/>
                <a:latin typeface="+mn-lt"/>
                <a:ea typeface="+mn-ea"/>
                <a:cs typeface="+mn-cs"/>
              </a:rPr>
              <a:t>Until this issue is resolved, please do not populate the Date Initiated field</a:t>
            </a:r>
            <a:r>
              <a:rPr lang="en-US" sz="1200" b="1" i="0"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for home (self-reported) medications. Instead, </a:t>
            </a:r>
            <a:r>
              <a:rPr lang="en-US" sz="1200" b="1" i="0" kern="1200">
                <a:solidFill>
                  <a:schemeClr val="tx1"/>
                </a:solidFill>
                <a:effectLst/>
                <a:latin typeface="+mn-lt"/>
                <a:ea typeface="+mn-ea"/>
                <a:cs typeface="+mn-cs"/>
              </a:rPr>
              <a:t>document medication dates using only the Start Date and End Date fields.</a:t>
            </a:r>
            <a:r>
              <a:rPr lang="en-US" sz="1200" b="0" i="0" kern="1200">
                <a:solidFill>
                  <a:schemeClr val="tx1"/>
                </a:solidFill>
                <a:effectLst/>
                <a:latin typeface="+mn-lt"/>
                <a:ea typeface="+mn-ea"/>
                <a:cs typeface="+mn-cs"/>
              </a:rPr>
              <a:t> </a:t>
            </a:r>
          </a:p>
          <a:p>
            <a:r>
              <a:rPr lang="en-US" sz="1200" b="0" i="0" kern="1200" err="1">
                <a:solidFill>
                  <a:schemeClr val="tx1"/>
                </a:solidFill>
                <a:effectLst/>
                <a:latin typeface="+mn-lt"/>
                <a:ea typeface="+mn-ea"/>
                <a:cs typeface="+mn-cs"/>
              </a:rPr>
              <a:t>CalMHSA</a:t>
            </a:r>
            <a:r>
              <a:rPr lang="en-US" sz="1200" b="0" i="0" kern="1200">
                <a:solidFill>
                  <a:schemeClr val="tx1"/>
                </a:solidFill>
                <a:effectLst/>
                <a:latin typeface="+mn-lt"/>
                <a:ea typeface="+mn-ea"/>
                <a:cs typeface="+mn-cs"/>
              </a:rPr>
              <a:t> is actively working with Streamline on a permanent fix. An estimated timeline for the resolution will be shared as soon as it becomes available. </a:t>
            </a:r>
          </a:p>
          <a:p>
            <a:endParaRPr lang="en-US"/>
          </a:p>
        </p:txBody>
      </p:sp>
      <p:sp>
        <p:nvSpPr>
          <p:cNvPr id="4" name="Slide Number Placeholder 3">
            <a:extLst>
              <a:ext uri="{FF2B5EF4-FFF2-40B4-BE49-F238E27FC236}">
                <a16:creationId xmlns:a16="http://schemas.microsoft.com/office/drawing/2014/main" id="{13D0A5F8-337E-595B-5B25-C0530F1793E1}"/>
              </a:ext>
            </a:extLst>
          </p:cNvPr>
          <p:cNvSpPr>
            <a:spLocks noGrp="1"/>
          </p:cNvSpPr>
          <p:nvPr>
            <p:ph type="sldNum" sz="quarter" idx="5"/>
          </p:nvPr>
        </p:nvSpPr>
        <p:spPr/>
        <p:txBody>
          <a:bodyPr/>
          <a:lstStyle/>
          <a:p>
            <a:fld id="{6C8A326F-F451-413C-8A33-E3AA6A5A466E}" type="slidenum">
              <a:rPr lang="en-US" smtClean="0"/>
              <a:t>5</a:t>
            </a:fld>
            <a:endParaRPr lang="en-US"/>
          </a:p>
        </p:txBody>
      </p:sp>
    </p:spTree>
    <p:extLst>
      <p:ext uri="{BB962C8B-B14F-4D97-AF65-F5344CB8AC3E}">
        <p14:creationId xmlns:p14="http://schemas.microsoft.com/office/powerpoint/2010/main" val="3710595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Staff can now more easily review a client’s ASCMI consent preferences as captured within SmartCare by navigating to the Client Information Screen (Custom Fields tab) and viewing the summary of the client’s ASCMI data sharing preferences for each data type, as well as the date of signature and form expiration date. </a:t>
            </a:r>
          </a:p>
          <a:p>
            <a:r>
              <a:rPr lang="en-US"/>
              <a:t>This section will automatically update with any new ASCMI data captured within SmartCare on a per-client basis.</a:t>
            </a:r>
          </a:p>
          <a:p>
            <a:endParaRPr lang="en-US"/>
          </a:p>
        </p:txBody>
      </p:sp>
      <p:sp>
        <p:nvSpPr>
          <p:cNvPr id="4" name="Slide Number Placeholder 3"/>
          <p:cNvSpPr>
            <a:spLocks noGrp="1"/>
          </p:cNvSpPr>
          <p:nvPr>
            <p:ph type="sldNum" sz="quarter" idx="5"/>
          </p:nvPr>
        </p:nvSpPr>
        <p:spPr/>
        <p:txBody>
          <a:bodyPr/>
          <a:lstStyle/>
          <a:p>
            <a:fld id="{6C8A326F-F451-413C-8A33-E3AA6A5A466E}" type="slidenum">
              <a:rPr lang="en-US" smtClean="0"/>
              <a:t>6</a:t>
            </a:fld>
            <a:endParaRPr lang="en-US"/>
          </a:p>
        </p:txBody>
      </p:sp>
    </p:spTree>
    <p:extLst>
      <p:ext uri="{BB962C8B-B14F-4D97-AF65-F5344CB8AC3E}">
        <p14:creationId xmlns:p14="http://schemas.microsoft.com/office/powerpoint/2010/main" val="78610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support documentation consistency and prevent an unintentionally blank field, the Other General Medical Conditions field in the SmartCare Diagnosis document will now automatically populate with 'N/A' by default. </a:t>
            </a:r>
          </a:p>
          <a:p>
            <a:r>
              <a:rPr lang="en-US"/>
              <a:t>What this means for staff:  </a:t>
            </a:r>
          </a:p>
          <a:p>
            <a:endParaRPr lang="en-US"/>
          </a:p>
          <a:p>
            <a:r>
              <a:rPr lang="en-US"/>
              <a:t>•	If the person you are supporting has no other significant general medical conditions, no action is needed — N/A will remain in the field. </a:t>
            </a:r>
          </a:p>
          <a:p>
            <a:r>
              <a:rPr lang="en-US"/>
              <a:t>•	If there are relevant medical conditions to document, simply delete the text and enter the appropriate clinical information. </a:t>
            </a:r>
          </a:p>
          <a:p>
            <a:endParaRPr lang="en-US"/>
          </a:p>
        </p:txBody>
      </p:sp>
      <p:sp>
        <p:nvSpPr>
          <p:cNvPr id="4" name="Slide Number Placeholder 3"/>
          <p:cNvSpPr>
            <a:spLocks noGrp="1"/>
          </p:cNvSpPr>
          <p:nvPr>
            <p:ph type="sldNum" sz="quarter" idx="5"/>
          </p:nvPr>
        </p:nvSpPr>
        <p:spPr/>
        <p:txBody>
          <a:bodyPr/>
          <a:lstStyle/>
          <a:p>
            <a:fld id="{6C8A326F-F451-413C-8A33-E3AA6A5A466E}" type="slidenum">
              <a:rPr lang="en-US" smtClean="0"/>
              <a:t>7</a:t>
            </a:fld>
            <a:endParaRPr lang="en-US"/>
          </a:p>
        </p:txBody>
      </p:sp>
    </p:spTree>
    <p:extLst>
      <p:ext uri="{BB962C8B-B14F-4D97-AF65-F5344CB8AC3E}">
        <p14:creationId xmlns:p14="http://schemas.microsoft.com/office/powerpoint/2010/main" val="2316807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should still document your Client’s consent preferences, even if they decline the disclosure of any data authorized by the Form by selecting the “No” checkbox. This avoids re-requesting your Client’s consent to share their data and records their request to not share that data.</a:t>
            </a:r>
          </a:p>
          <a:p>
            <a:pPr lvl="1"/>
            <a:r>
              <a:rPr lang="en-US"/>
              <a:t>Signing the Form is optional, and your Client may decline to complete the Form.</a:t>
            </a:r>
          </a:p>
          <a:p>
            <a:endParaRPr lang="en-US"/>
          </a:p>
        </p:txBody>
      </p:sp>
      <p:sp>
        <p:nvSpPr>
          <p:cNvPr id="4" name="Slide Number Placeholder 3"/>
          <p:cNvSpPr>
            <a:spLocks noGrp="1"/>
          </p:cNvSpPr>
          <p:nvPr>
            <p:ph type="sldNum" sz="quarter" idx="5"/>
          </p:nvPr>
        </p:nvSpPr>
        <p:spPr/>
        <p:txBody>
          <a:bodyPr/>
          <a:lstStyle/>
          <a:p>
            <a:fld id="{6C8A326F-F451-413C-8A33-E3AA6A5A466E}" type="slidenum">
              <a:rPr lang="en-US" smtClean="0"/>
              <a:t>12</a:t>
            </a:fld>
            <a:endParaRPr lang="en-US"/>
          </a:p>
        </p:txBody>
      </p:sp>
    </p:spTree>
    <p:extLst>
      <p:ext uri="{BB962C8B-B14F-4D97-AF65-F5344CB8AC3E}">
        <p14:creationId xmlns:p14="http://schemas.microsoft.com/office/powerpoint/2010/main" val="445486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D4C4B8B-F811-A0FD-ABEC-C6B1742F0CEA}"/>
              </a:ext>
            </a:extLst>
          </p:cNvPr>
          <p:cNvSpPr>
            <a:spLocks noGrp="1"/>
          </p:cNvSpPr>
          <p:nvPr>
            <p:ph type="dt" sz="half" idx="10"/>
          </p:nvPr>
        </p:nvSpPr>
        <p:spPr>
          <a:xfrm>
            <a:off x="8382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E2BAB65-EC70-4D7E-8CB5-5BDBF8F32FF8}" type="datetimeFigureOut">
              <a:rPr lang="en-US" smtClean="0"/>
              <a:pPr/>
              <a:t>10/12/2026</a:t>
            </a:fld>
            <a:endParaRPr lang="en-US">
              <a:latin typeface="Helvetica" panose="020B0604020202020204" pitchFamily="34" charset="0"/>
              <a:cs typeface="Helvetica" panose="020B0604020202020204" pitchFamily="34" charset="0"/>
            </a:endParaRPr>
          </a:p>
        </p:txBody>
      </p:sp>
      <p:sp>
        <p:nvSpPr>
          <p:cNvPr id="5" name="Footer Placeholder 4">
            <a:extLst>
              <a:ext uri="{FF2B5EF4-FFF2-40B4-BE49-F238E27FC236}">
                <a16:creationId xmlns:a16="http://schemas.microsoft.com/office/drawing/2014/main" id="{45EEF5B2-7378-2C56-F345-49F88B11DC7A}"/>
              </a:ext>
            </a:extLst>
          </p:cNvPr>
          <p:cNvSpPr>
            <a:spLocks noGrp="1"/>
          </p:cNvSpPr>
          <p:nvPr>
            <p:ph type="ftr" sz="quarter" idx="11"/>
          </p:nvPr>
        </p:nvSpPr>
        <p:spPr>
          <a:xfrm>
            <a:off x="4038600" y="6356350"/>
            <a:ext cx="41148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endParaRPr lang="en-US">
              <a:latin typeface="Helvetica" panose="020B0604020202020204" pitchFamily="34" charset="0"/>
              <a:cs typeface="Helvetica" panose="020B0604020202020204" pitchFamily="34" charset="0"/>
            </a:endParaRPr>
          </a:p>
        </p:txBody>
      </p:sp>
      <p:sp>
        <p:nvSpPr>
          <p:cNvPr id="6" name="Slide Number Placeholder 5">
            <a:extLst>
              <a:ext uri="{FF2B5EF4-FFF2-40B4-BE49-F238E27FC236}">
                <a16:creationId xmlns:a16="http://schemas.microsoft.com/office/drawing/2014/main" id="{F03CF511-93D3-CC76-0BB1-5818BBEFF74A}"/>
              </a:ext>
            </a:extLst>
          </p:cNvPr>
          <p:cNvSpPr>
            <a:spLocks noGrp="1"/>
          </p:cNvSpPr>
          <p:nvPr>
            <p:ph type="sldNum" sz="quarter" idx="12"/>
          </p:nvPr>
        </p:nvSpPr>
        <p:spPr>
          <a:xfrm>
            <a:off x="86106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A6A4E7FC-A564-4A55-AEB2-AD1973584570}" type="slidenum">
              <a:rPr lang="en-US" smtClean="0"/>
              <a:pPr/>
              <a:t>‹#›</a:t>
            </a:fld>
            <a:endParaRPr lang="en-US">
              <a:latin typeface="Helvetica" panose="020B0604020202020204" pitchFamily="34" charset="0"/>
              <a:cs typeface="Helvetica" panose="020B0604020202020204" pitchFamily="34" charset="0"/>
            </a:endParaRPr>
          </a:p>
        </p:txBody>
      </p:sp>
      <p:sp>
        <p:nvSpPr>
          <p:cNvPr id="13" name="Text Placeholder 12">
            <a:extLst>
              <a:ext uri="{FF2B5EF4-FFF2-40B4-BE49-F238E27FC236}">
                <a16:creationId xmlns:a16="http://schemas.microsoft.com/office/drawing/2014/main" id="{87EB7C53-8CD7-6642-FC23-19B61BEAD985}"/>
              </a:ext>
            </a:extLst>
          </p:cNvPr>
          <p:cNvSpPr>
            <a:spLocks noGrp="1"/>
          </p:cNvSpPr>
          <p:nvPr>
            <p:ph type="body" sz="quarter" idx="13" hasCustomPrompt="1"/>
          </p:nvPr>
        </p:nvSpPr>
        <p:spPr>
          <a:xfrm>
            <a:off x="3657600" y="1622425"/>
            <a:ext cx="5503863" cy="654949"/>
          </a:xfrm>
          <a:prstGeom prst="rect">
            <a:avLst/>
          </a:prstGeom>
        </p:spPr>
        <p:txBody>
          <a:bodyPr/>
          <a:lstStyle>
            <a:lvl1pPr algn="ctr">
              <a:buNone/>
              <a:defRPr>
                <a:solidFill>
                  <a:schemeClr val="bg1"/>
                </a:solidFill>
                <a:latin typeface="Verdana Pro Black" panose="020B0A04030504040204" pitchFamily="34" charset="0"/>
              </a:defRPr>
            </a:lvl1pPr>
          </a:lstStyle>
          <a:p>
            <a:pPr lvl="0"/>
            <a:r>
              <a:rPr lang="en-US"/>
              <a:t>Template C</a:t>
            </a:r>
          </a:p>
          <a:p>
            <a:pPr lvl="0"/>
            <a:endParaRPr lang="en-US"/>
          </a:p>
        </p:txBody>
      </p:sp>
      <p:sp>
        <p:nvSpPr>
          <p:cNvPr id="15" name="Text Placeholder 14">
            <a:extLst>
              <a:ext uri="{FF2B5EF4-FFF2-40B4-BE49-F238E27FC236}">
                <a16:creationId xmlns:a16="http://schemas.microsoft.com/office/drawing/2014/main" id="{203AF1A4-DB43-37E1-D259-320E450AE160}"/>
              </a:ext>
            </a:extLst>
          </p:cNvPr>
          <p:cNvSpPr>
            <a:spLocks noGrp="1"/>
          </p:cNvSpPr>
          <p:nvPr>
            <p:ph type="body" sz="quarter" idx="14" hasCustomPrompt="1"/>
          </p:nvPr>
        </p:nvSpPr>
        <p:spPr>
          <a:xfrm>
            <a:off x="3657600" y="2514600"/>
            <a:ext cx="5503863" cy="914400"/>
          </a:xfrm>
          <a:prstGeom prst="rect">
            <a:avLst/>
          </a:prstGeom>
        </p:spPr>
        <p:txBody>
          <a:bodyPr/>
          <a:lstStyle>
            <a:lvl1pPr algn="ctr">
              <a:buNone/>
              <a:defRPr sz="2000">
                <a:solidFill>
                  <a:schemeClr val="bg1"/>
                </a:solidFill>
                <a:latin typeface="Helvetica" panose="020B0604020202020204" pitchFamily="34" charset="0"/>
                <a:cs typeface="Helvetica" panose="020B0604020202020204" pitchFamily="34" charset="0"/>
              </a:defRPr>
            </a:lvl1pPr>
          </a:lstStyle>
          <a:p>
            <a:pPr lvl="0"/>
            <a:r>
              <a:rPr lang="en-US"/>
              <a:t>Presenter</a:t>
            </a:r>
          </a:p>
          <a:p>
            <a:pPr lvl="0"/>
            <a:r>
              <a:rPr lang="en-US"/>
              <a:t>Date</a:t>
            </a:r>
          </a:p>
        </p:txBody>
      </p:sp>
    </p:spTree>
    <p:extLst>
      <p:ext uri="{BB962C8B-B14F-4D97-AF65-F5344CB8AC3E}">
        <p14:creationId xmlns:p14="http://schemas.microsoft.com/office/powerpoint/2010/main" val="1421752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2">
    <p:spTree>
      <p:nvGrpSpPr>
        <p:cNvPr id="1" name=""/>
        <p:cNvGrpSpPr/>
        <p:nvPr/>
      </p:nvGrpSpPr>
      <p:grpSpPr>
        <a:xfrm>
          <a:off x="0" y="0"/>
          <a:ext cx="0" cy="0"/>
          <a:chOff x="0" y="0"/>
          <a:chExt cx="0" cy="0"/>
        </a:xfrm>
      </p:grpSpPr>
      <p:sp>
        <p:nvSpPr>
          <p:cNvPr id="9" name="Text Placeholder 12">
            <a:extLst>
              <a:ext uri="{FF2B5EF4-FFF2-40B4-BE49-F238E27FC236}">
                <a16:creationId xmlns:a16="http://schemas.microsoft.com/office/drawing/2014/main" id="{C18145AD-3483-3462-01A3-7840CFAA9D4A}"/>
              </a:ext>
            </a:extLst>
          </p:cNvPr>
          <p:cNvSpPr>
            <a:spLocks noGrp="1"/>
          </p:cNvSpPr>
          <p:nvPr>
            <p:ph type="body" sz="quarter" idx="13" hasCustomPrompt="1"/>
          </p:nvPr>
        </p:nvSpPr>
        <p:spPr>
          <a:xfrm>
            <a:off x="3657600" y="1622425"/>
            <a:ext cx="5503863" cy="654949"/>
          </a:xfrm>
          <a:prstGeom prst="rect">
            <a:avLst/>
          </a:prstGeom>
        </p:spPr>
        <p:txBody>
          <a:bodyPr/>
          <a:lstStyle>
            <a:lvl1pPr algn="ctr">
              <a:buNone/>
              <a:defRPr>
                <a:solidFill>
                  <a:schemeClr val="bg1"/>
                </a:solidFill>
                <a:latin typeface="Verdana Pro Black" panose="020B0A04030504040204" pitchFamily="34" charset="0"/>
              </a:defRPr>
            </a:lvl1pPr>
          </a:lstStyle>
          <a:p>
            <a:pPr lvl="0"/>
            <a:r>
              <a:rPr lang="en-US"/>
              <a:t>Template C</a:t>
            </a:r>
          </a:p>
          <a:p>
            <a:pPr lvl="0"/>
            <a:endParaRPr lang="en-US"/>
          </a:p>
        </p:txBody>
      </p:sp>
      <p:sp>
        <p:nvSpPr>
          <p:cNvPr id="10" name="Text Placeholder 14">
            <a:extLst>
              <a:ext uri="{FF2B5EF4-FFF2-40B4-BE49-F238E27FC236}">
                <a16:creationId xmlns:a16="http://schemas.microsoft.com/office/drawing/2014/main" id="{73012D13-9BB1-2EBB-1F96-C8F6C1231974}"/>
              </a:ext>
            </a:extLst>
          </p:cNvPr>
          <p:cNvSpPr>
            <a:spLocks noGrp="1"/>
          </p:cNvSpPr>
          <p:nvPr>
            <p:ph type="body" sz="quarter" idx="14" hasCustomPrompt="1"/>
          </p:nvPr>
        </p:nvSpPr>
        <p:spPr>
          <a:xfrm>
            <a:off x="3657600" y="2514600"/>
            <a:ext cx="5503863" cy="914400"/>
          </a:xfrm>
          <a:prstGeom prst="rect">
            <a:avLst/>
          </a:prstGeom>
        </p:spPr>
        <p:txBody>
          <a:bodyPr/>
          <a:lstStyle>
            <a:lvl1pPr algn="ctr">
              <a:buNone/>
              <a:defRPr sz="2000">
                <a:solidFill>
                  <a:schemeClr val="bg1"/>
                </a:solidFill>
                <a:latin typeface="Helvetica" panose="020B0604020202020204" pitchFamily="34" charset="0"/>
                <a:cs typeface="Helvetica" panose="020B0604020202020204" pitchFamily="34" charset="0"/>
              </a:defRPr>
            </a:lvl1pPr>
          </a:lstStyle>
          <a:p>
            <a:pPr lvl="0"/>
            <a:r>
              <a:rPr lang="en-US"/>
              <a:t>Presenter</a:t>
            </a:r>
          </a:p>
          <a:p>
            <a:pPr lvl="0"/>
            <a:r>
              <a:rPr lang="en-US"/>
              <a:t>Date</a:t>
            </a:r>
          </a:p>
        </p:txBody>
      </p:sp>
    </p:spTree>
    <p:extLst>
      <p:ext uri="{BB962C8B-B14F-4D97-AF65-F5344CB8AC3E}">
        <p14:creationId xmlns:p14="http://schemas.microsoft.com/office/powerpoint/2010/main" val="382176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ody Pag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7685-CB5B-CDBB-7BA4-3593E9DB3EC0}"/>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10515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70214-52B8-F301-52E6-CE5DE76D82FF}"/>
              </a:ext>
            </a:extLst>
          </p:cNvPr>
          <p:cNvSpPr>
            <a:spLocks noGrp="1"/>
          </p:cNvSpPr>
          <p:nvPr>
            <p:ph type="dt" sz="half" idx="10"/>
          </p:nvPr>
        </p:nvSpPr>
        <p:spPr>
          <a:xfrm>
            <a:off x="8382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00883D4-4709-4E02-B202-AA85F9E968FC}" type="datetimeFigureOut">
              <a:rPr lang="en-US" smtClean="0"/>
              <a:pPr/>
              <a:t>10/12/2026</a:t>
            </a:fld>
            <a:endParaRPr lang="en-US">
              <a:latin typeface="Helvetica" panose="020B0604020202020204" pitchFamily="34" charset="0"/>
              <a:cs typeface="Helvetica" panose="020B0604020202020204" pitchFamily="34" charset="0"/>
            </a:endParaRPr>
          </a:p>
        </p:txBody>
      </p:sp>
      <p:sp>
        <p:nvSpPr>
          <p:cNvPr id="5" name="Footer Placeholder 4">
            <a:extLst>
              <a:ext uri="{FF2B5EF4-FFF2-40B4-BE49-F238E27FC236}">
                <a16:creationId xmlns:a16="http://schemas.microsoft.com/office/drawing/2014/main" id="{5D29F9B2-7F30-F8BA-5960-BA4F806585ED}"/>
              </a:ext>
            </a:extLst>
          </p:cNvPr>
          <p:cNvSpPr>
            <a:spLocks noGrp="1"/>
          </p:cNvSpPr>
          <p:nvPr>
            <p:ph type="ftr" sz="quarter" idx="11"/>
          </p:nvPr>
        </p:nvSpPr>
        <p:spPr>
          <a:xfrm>
            <a:off x="4038600" y="6356350"/>
            <a:ext cx="41148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endParaRPr lang="en-US">
              <a:latin typeface="Helvetica" panose="020B0604020202020204" pitchFamily="34" charset="0"/>
              <a:cs typeface="Helvetica" panose="020B0604020202020204" pitchFamily="34" charset="0"/>
            </a:endParaRPr>
          </a:p>
        </p:txBody>
      </p:sp>
      <p:sp>
        <p:nvSpPr>
          <p:cNvPr id="6" name="Slide Number Placeholder 5">
            <a:extLst>
              <a:ext uri="{FF2B5EF4-FFF2-40B4-BE49-F238E27FC236}">
                <a16:creationId xmlns:a16="http://schemas.microsoft.com/office/drawing/2014/main" id="{C399EBAA-48BE-A515-E712-926BB19E9909}"/>
              </a:ext>
            </a:extLst>
          </p:cNvPr>
          <p:cNvSpPr>
            <a:spLocks noGrp="1"/>
          </p:cNvSpPr>
          <p:nvPr>
            <p:ph type="sldNum" sz="quarter" idx="12"/>
          </p:nvPr>
        </p:nvSpPr>
        <p:spPr>
          <a:xfrm>
            <a:off x="86106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2A416F0-E371-43C0-A205-9D4859F69C69}" type="slidenum">
              <a:rPr lang="en-US" smtClean="0"/>
              <a:pPr/>
              <a:t>‹#›</a:t>
            </a:fld>
            <a:endParaRPr lang="en-US">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22220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dy Pag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52578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6B29105-8CF4-437E-7080-1F182B3D0B3F}"/>
              </a:ext>
            </a:extLst>
          </p:cNvPr>
          <p:cNvSpPr>
            <a:spLocks noGrp="1"/>
          </p:cNvSpPr>
          <p:nvPr>
            <p:ph type="pic" sz="quarter" idx="10"/>
          </p:nvPr>
        </p:nvSpPr>
        <p:spPr>
          <a:xfrm>
            <a:off x="7746491" y="2241550"/>
            <a:ext cx="3208337" cy="3519487"/>
          </a:xfrm>
          <a:prstGeom prst="rect">
            <a:avLst/>
          </a:prstGeom>
          <a:ln w="38100">
            <a:solidFill>
              <a:srgbClr val="5498C2"/>
            </a:solidFill>
          </a:ln>
        </p:spPr>
        <p:txBody>
          <a:bodyPr/>
          <a:lstStyle/>
          <a:p>
            <a:endParaRPr lang="en-US"/>
          </a:p>
        </p:txBody>
      </p:sp>
    </p:spTree>
    <p:extLst>
      <p:ext uri="{BB962C8B-B14F-4D97-AF65-F5344CB8AC3E}">
        <p14:creationId xmlns:p14="http://schemas.microsoft.com/office/powerpoint/2010/main" val="1003942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ody Pa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010E-FF71-AA4F-0E56-51CD49B7E798}"/>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
        <p:nvSpPr>
          <p:cNvPr id="3" name="Date Placeholder 2">
            <a:extLst>
              <a:ext uri="{FF2B5EF4-FFF2-40B4-BE49-F238E27FC236}">
                <a16:creationId xmlns:a16="http://schemas.microsoft.com/office/drawing/2014/main" id="{0CB509BA-87F7-CC01-0D0A-BE15DCA705AC}"/>
              </a:ext>
            </a:extLst>
          </p:cNvPr>
          <p:cNvSpPr>
            <a:spLocks noGrp="1"/>
          </p:cNvSpPr>
          <p:nvPr>
            <p:ph type="dt" sz="half" idx="10"/>
          </p:nvPr>
        </p:nvSpPr>
        <p:spPr>
          <a:xfrm>
            <a:off x="838200" y="6356350"/>
            <a:ext cx="2743200" cy="365125"/>
          </a:xfrm>
          <a:prstGeom prst="rect">
            <a:avLst/>
          </a:prstGeom>
        </p:spPr>
        <p:txBody>
          <a:bodyPr/>
          <a:lstStyle/>
          <a:p>
            <a:fld id="{100883D4-4709-4E02-B202-AA85F9E968FC}" type="datetimeFigureOut">
              <a:rPr lang="en-US" smtClean="0"/>
              <a:t>10/12/2026</a:t>
            </a:fld>
            <a:endParaRPr lang="en-US"/>
          </a:p>
        </p:txBody>
      </p:sp>
      <p:sp>
        <p:nvSpPr>
          <p:cNvPr id="4" name="Footer Placeholder 3">
            <a:extLst>
              <a:ext uri="{FF2B5EF4-FFF2-40B4-BE49-F238E27FC236}">
                <a16:creationId xmlns:a16="http://schemas.microsoft.com/office/drawing/2014/main" id="{6944A760-853B-D4D6-D147-E83716CC6B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A190A8E-1FAA-2DDA-F647-5F9E972AB463}"/>
              </a:ext>
            </a:extLst>
          </p:cNvPr>
          <p:cNvSpPr>
            <a:spLocks noGrp="1"/>
          </p:cNvSpPr>
          <p:nvPr>
            <p:ph type="sldNum" sz="quarter" idx="12"/>
          </p:nvPr>
        </p:nvSpPr>
        <p:spPr>
          <a:xfrm>
            <a:off x="8610600" y="6356350"/>
            <a:ext cx="2743200" cy="365125"/>
          </a:xfrm>
          <a:prstGeom prst="rect">
            <a:avLst/>
          </a:prstGeom>
        </p:spPr>
        <p:txBody>
          <a:bodyPr/>
          <a:lstStyle/>
          <a:p>
            <a:fld id="{12A416F0-E371-43C0-A205-9D4859F69C69}" type="slidenum">
              <a:rPr lang="en-US" smtClean="0"/>
              <a:t>‹#›</a:t>
            </a:fld>
            <a:endParaRPr lang="en-US"/>
          </a:p>
        </p:txBody>
      </p:sp>
    </p:spTree>
    <p:extLst>
      <p:ext uri="{BB962C8B-B14F-4D97-AF65-F5344CB8AC3E}">
        <p14:creationId xmlns:p14="http://schemas.microsoft.com/office/powerpoint/2010/main" val="2544542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dy Pag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AD8F2-364B-3BAC-409C-0D50525ADB40}"/>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Tree>
    <p:extLst>
      <p:ext uri="{BB962C8B-B14F-4D97-AF65-F5344CB8AC3E}">
        <p14:creationId xmlns:p14="http://schemas.microsoft.com/office/powerpoint/2010/main" val="366803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ody Pag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7685-CB5B-CDBB-7BA4-3593E9DB3EC0}"/>
              </a:ext>
            </a:extLst>
          </p:cNvPr>
          <p:cNvSpPr>
            <a:spLocks noGrp="1"/>
          </p:cNvSpPr>
          <p:nvPr>
            <p:ph type="title" hasCustomPrompt="1"/>
          </p:nvPr>
        </p:nvSpPr>
        <p:spPr>
          <a:xfrm>
            <a:off x="838200" y="365125"/>
            <a:ext cx="10515600" cy="1325563"/>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Title</a:t>
            </a:r>
          </a:p>
        </p:txBody>
      </p:sp>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10515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70214-52B8-F301-52E6-CE5DE76D82FF}"/>
              </a:ext>
            </a:extLst>
          </p:cNvPr>
          <p:cNvSpPr>
            <a:spLocks noGrp="1"/>
          </p:cNvSpPr>
          <p:nvPr>
            <p:ph type="dt" sz="half" idx="10"/>
          </p:nvPr>
        </p:nvSpPr>
        <p:spPr>
          <a:xfrm>
            <a:off x="8382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00883D4-4709-4E02-B202-AA85F9E968FC}" type="datetimeFigureOut">
              <a:rPr lang="en-US" smtClean="0"/>
              <a:pPr/>
              <a:t>10/12/2026</a:t>
            </a:fld>
            <a:endParaRPr lang="en-US">
              <a:latin typeface="Helvetica" panose="020B0604020202020204" pitchFamily="34" charset="0"/>
              <a:cs typeface="Helvetica" panose="020B0604020202020204" pitchFamily="34" charset="0"/>
            </a:endParaRPr>
          </a:p>
        </p:txBody>
      </p:sp>
      <p:sp>
        <p:nvSpPr>
          <p:cNvPr id="5" name="Footer Placeholder 4">
            <a:extLst>
              <a:ext uri="{FF2B5EF4-FFF2-40B4-BE49-F238E27FC236}">
                <a16:creationId xmlns:a16="http://schemas.microsoft.com/office/drawing/2014/main" id="{5D29F9B2-7F30-F8BA-5960-BA4F806585ED}"/>
              </a:ext>
            </a:extLst>
          </p:cNvPr>
          <p:cNvSpPr>
            <a:spLocks noGrp="1"/>
          </p:cNvSpPr>
          <p:nvPr>
            <p:ph type="ftr" sz="quarter" idx="11"/>
          </p:nvPr>
        </p:nvSpPr>
        <p:spPr>
          <a:xfrm>
            <a:off x="4038600" y="6356350"/>
            <a:ext cx="41148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endParaRPr lang="en-US">
              <a:latin typeface="Helvetica" panose="020B0604020202020204" pitchFamily="34" charset="0"/>
              <a:cs typeface="Helvetica" panose="020B0604020202020204" pitchFamily="34" charset="0"/>
            </a:endParaRPr>
          </a:p>
        </p:txBody>
      </p:sp>
      <p:sp>
        <p:nvSpPr>
          <p:cNvPr id="6" name="Slide Number Placeholder 5">
            <a:extLst>
              <a:ext uri="{FF2B5EF4-FFF2-40B4-BE49-F238E27FC236}">
                <a16:creationId xmlns:a16="http://schemas.microsoft.com/office/drawing/2014/main" id="{C399EBAA-48BE-A515-E712-926BB19E9909}"/>
              </a:ext>
            </a:extLst>
          </p:cNvPr>
          <p:cNvSpPr>
            <a:spLocks noGrp="1"/>
          </p:cNvSpPr>
          <p:nvPr>
            <p:ph type="sldNum" sz="quarter" idx="12"/>
          </p:nvPr>
        </p:nvSpPr>
        <p:spPr>
          <a:xfrm>
            <a:off x="86106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2A416F0-E371-43C0-A205-9D4859F69C69}" type="slidenum">
              <a:rPr lang="en-US" smtClean="0"/>
              <a:pPr/>
              <a:t>‹#›</a:t>
            </a:fld>
            <a:endParaRPr lang="en-US">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6993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dy Page 6">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52578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6B29105-8CF4-437E-7080-1F182B3D0B3F}"/>
              </a:ext>
            </a:extLst>
          </p:cNvPr>
          <p:cNvSpPr>
            <a:spLocks noGrp="1"/>
          </p:cNvSpPr>
          <p:nvPr>
            <p:ph type="pic" sz="quarter" idx="10"/>
          </p:nvPr>
        </p:nvSpPr>
        <p:spPr>
          <a:xfrm>
            <a:off x="7746491" y="2241550"/>
            <a:ext cx="3208337" cy="3519487"/>
          </a:xfrm>
          <a:prstGeom prst="rect">
            <a:avLst/>
          </a:prstGeom>
          <a:ln w="38100">
            <a:solidFill>
              <a:srgbClr val="5498C2"/>
            </a:solidFill>
          </a:ln>
        </p:spPr>
        <p:txBody>
          <a:bodyPr/>
          <a:lstStyle/>
          <a:p>
            <a:endParaRPr lang="en-US"/>
          </a:p>
        </p:txBody>
      </p:sp>
    </p:spTree>
    <p:extLst>
      <p:ext uri="{BB962C8B-B14F-4D97-AF65-F5344CB8AC3E}">
        <p14:creationId xmlns:p14="http://schemas.microsoft.com/office/powerpoint/2010/main" val="98262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Body Pag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010E-FF71-AA4F-0E56-51CD49B7E798}"/>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
        <p:nvSpPr>
          <p:cNvPr id="3" name="Date Placeholder 2">
            <a:extLst>
              <a:ext uri="{FF2B5EF4-FFF2-40B4-BE49-F238E27FC236}">
                <a16:creationId xmlns:a16="http://schemas.microsoft.com/office/drawing/2014/main" id="{0CB509BA-87F7-CC01-0D0A-BE15DCA705AC}"/>
              </a:ext>
            </a:extLst>
          </p:cNvPr>
          <p:cNvSpPr>
            <a:spLocks noGrp="1"/>
          </p:cNvSpPr>
          <p:nvPr>
            <p:ph type="dt" sz="half" idx="10"/>
          </p:nvPr>
        </p:nvSpPr>
        <p:spPr>
          <a:xfrm>
            <a:off x="838200" y="6356350"/>
            <a:ext cx="2743200" cy="365125"/>
          </a:xfrm>
          <a:prstGeom prst="rect">
            <a:avLst/>
          </a:prstGeom>
        </p:spPr>
        <p:txBody>
          <a:bodyPr/>
          <a:lstStyle/>
          <a:p>
            <a:fld id="{100883D4-4709-4E02-B202-AA85F9E968FC}" type="datetimeFigureOut">
              <a:rPr lang="en-US" smtClean="0"/>
              <a:t>10/12/2026</a:t>
            </a:fld>
            <a:endParaRPr lang="en-US"/>
          </a:p>
        </p:txBody>
      </p:sp>
      <p:sp>
        <p:nvSpPr>
          <p:cNvPr id="4" name="Footer Placeholder 3">
            <a:extLst>
              <a:ext uri="{FF2B5EF4-FFF2-40B4-BE49-F238E27FC236}">
                <a16:creationId xmlns:a16="http://schemas.microsoft.com/office/drawing/2014/main" id="{6944A760-853B-D4D6-D147-E83716CC6B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A190A8E-1FAA-2DDA-F647-5F9E972AB463}"/>
              </a:ext>
            </a:extLst>
          </p:cNvPr>
          <p:cNvSpPr>
            <a:spLocks noGrp="1"/>
          </p:cNvSpPr>
          <p:nvPr>
            <p:ph type="sldNum" sz="quarter" idx="12"/>
          </p:nvPr>
        </p:nvSpPr>
        <p:spPr>
          <a:xfrm>
            <a:off x="8610600" y="6356350"/>
            <a:ext cx="2743200" cy="365125"/>
          </a:xfrm>
          <a:prstGeom prst="rect">
            <a:avLst/>
          </a:prstGeom>
        </p:spPr>
        <p:txBody>
          <a:bodyPr/>
          <a:lstStyle/>
          <a:p>
            <a:fld id="{12A416F0-E371-43C0-A205-9D4859F69C69}" type="slidenum">
              <a:rPr lang="en-US" smtClean="0"/>
              <a:t>‹#›</a:t>
            </a:fld>
            <a:endParaRPr lang="en-US"/>
          </a:p>
        </p:txBody>
      </p:sp>
    </p:spTree>
    <p:extLst>
      <p:ext uri="{BB962C8B-B14F-4D97-AF65-F5344CB8AC3E}">
        <p14:creationId xmlns:p14="http://schemas.microsoft.com/office/powerpoint/2010/main" val="42898830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9E7552A8-4329-000E-574C-954E41C039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316824"/>
          </a:xfrm>
          <a:prstGeom prst="rect">
            <a:avLst/>
          </a:prstGeom>
        </p:spPr>
      </p:pic>
      <p:pic>
        <p:nvPicPr>
          <p:cNvPr id="8" name="Picture 7" descr="Shape&#10;&#10;Description automatically generated">
            <a:extLst>
              <a:ext uri="{FF2B5EF4-FFF2-40B4-BE49-F238E27FC236}">
                <a16:creationId xmlns:a16="http://schemas.microsoft.com/office/drawing/2014/main" id="{F972EB11-96E3-AE4C-CE09-BC227D571D98}"/>
              </a:ext>
            </a:extLst>
          </p:cNvPr>
          <p:cNvPicPr>
            <a:picLocks noChangeAspect="1"/>
          </p:cNvPicPr>
          <p:nvPr userDrawn="1"/>
        </p:nvPicPr>
        <p:blipFill>
          <a:blip r:embed="rId5" cstate="print">
            <a:biLevel thresh="25000"/>
            <a:alphaModFix amt="20000"/>
            <a:extLst>
              <a:ext uri="{28A0092B-C50C-407E-A947-70E740481C1C}">
                <a14:useLocalDpi xmlns:a14="http://schemas.microsoft.com/office/drawing/2010/main" val="0"/>
              </a:ext>
            </a:extLst>
          </a:blip>
          <a:stretch>
            <a:fillRect/>
          </a:stretch>
        </p:blipFill>
        <p:spPr>
          <a:xfrm>
            <a:off x="4473471" y="3989278"/>
            <a:ext cx="7718529" cy="2723239"/>
          </a:xfrm>
          <a:prstGeom prst="rect">
            <a:avLst/>
          </a:prstGeom>
        </p:spPr>
      </p:pic>
      <p:pic>
        <p:nvPicPr>
          <p:cNvPr id="10" name="Picture 9">
            <a:extLst>
              <a:ext uri="{FF2B5EF4-FFF2-40B4-BE49-F238E27FC236}">
                <a16:creationId xmlns:a16="http://schemas.microsoft.com/office/drawing/2014/main" id="{427E9051-087B-5168-093F-1CDEB544D81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514936" y="145483"/>
            <a:ext cx="2527540" cy="769954"/>
          </a:xfrm>
          <a:prstGeom prst="rect">
            <a:avLst/>
          </a:prstGeom>
        </p:spPr>
      </p:pic>
    </p:spTree>
    <p:extLst>
      <p:ext uri="{BB962C8B-B14F-4D97-AF65-F5344CB8AC3E}">
        <p14:creationId xmlns:p14="http://schemas.microsoft.com/office/powerpoint/2010/main" val="1934422645"/>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A13E2D26-4872-928C-4A9D-BE84DA2DAD8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1486824"/>
          </a:xfrm>
          <a:prstGeom prst="rect">
            <a:avLst/>
          </a:prstGeom>
        </p:spPr>
      </p:pic>
      <p:pic>
        <p:nvPicPr>
          <p:cNvPr id="9" name="Picture 8">
            <a:extLst>
              <a:ext uri="{FF2B5EF4-FFF2-40B4-BE49-F238E27FC236}">
                <a16:creationId xmlns:a16="http://schemas.microsoft.com/office/drawing/2014/main" id="{FA1A6102-8A18-93AF-DFA5-92DC6761F22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907852" y="137971"/>
            <a:ext cx="1127025" cy="1210881"/>
          </a:xfrm>
          <a:prstGeom prst="rect">
            <a:avLst/>
          </a:prstGeom>
        </p:spPr>
      </p:pic>
    </p:spTree>
    <p:extLst>
      <p:ext uri="{BB962C8B-B14F-4D97-AF65-F5344CB8AC3E}">
        <p14:creationId xmlns:p14="http://schemas.microsoft.com/office/powerpoint/2010/main" val="3609373123"/>
      </p:ext>
    </p:extLst>
  </p:cSld>
  <p:clrMap bg1="lt1" tx1="dk1" bg2="lt2" tx2="dk2" accent1="accent1" accent2="accent2" accent3="accent3" accent4="accent4" accent5="accent5" accent6="accent6" hlink="hlink" folHlink="folHlink"/>
  <p:sldLayoutIdLst>
    <p:sldLayoutId id="2147483653" r:id="rId1"/>
    <p:sldLayoutId id="2147483663" r:id="rId2"/>
    <p:sldLayoutId id="2147483657" r:id="rId3"/>
    <p:sldLayoutId id="2147483668"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A13E2D26-4872-928C-4A9D-BE84DA2DAD8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1486824"/>
          </a:xfrm>
          <a:prstGeom prst="rect">
            <a:avLst/>
          </a:prstGeom>
        </p:spPr>
      </p:pic>
      <p:pic>
        <p:nvPicPr>
          <p:cNvPr id="9" name="Picture 8">
            <a:extLst>
              <a:ext uri="{FF2B5EF4-FFF2-40B4-BE49-F238E27FC236}">
                <a16:creationId xmlns:a16="http://schemas.microsoft.com/office/drawing/2014/main" id="{FA1A6102-8A18-93AF-DFA5-92DC6761F22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07852" y="137971"/>
            <a:ext cx="1127025" cy="1210881"/>
          </a:xfrm>
          <a:prstGeom prst="rect">
            <a:avLst/>
          </a:prstGeom>
        </p:spPr>
      </p:pic>
      <p:pic>
        <p:nvPicPr>
          <p:cNvPr id="2" name="Picture 1" descr="Shape&#10;&#10;Description automatically generated">
            <a:extLst>
              <a:ext uri="{FF2B5EF4-FFF2-40B4-BE49-F238E27FC236}">
                <a16:creationId xmlns:a16="http://schemas.microsoft.com/office/drawing/2014/main" id="{B301A20F-1304-AB36-CABF-9558FC0D71E3}"/>
              </a:ext>
            </a:extLst>
          </p:cNvPr>
          <p:cNvPicPr>
            <a:picLocks noChangeAspect="1"/>
          </p:cNvPicPr>
          <p:nvPr userDrawn="1"/>
        </p:nvPicPr>
        <p:blipFill>
          <a:blip r:embed="rId7" cstate="print">
            <a:alphaModFix amt="20000"/>
            <a:extLst>
              <a:ext uri="{28A0092B-C50C-407E-A947-70E740481C1C}">
                <a14:useLocalDpi xmlns:a14="http://schemas.microsoft.com/office/drawing/2010/main" val="0"/>
              </a:ext>
            </a:extLst>
          </a:blip>
          <a:stretch>
            <a:fillRect/>
          </a:stretch>
        </p:blipFill>
        <p:spPr>
          <a:xfrm>
            <a:off x="7325360" y="5140960"/>
            <a:ext cx="4866640" cy="1717040"/>
          </a:xfrm>
          <a:prstGeom prst="rect">
            <a:avLst/>
          </a:prstGeom>
        </p:spPr>
      </p:pic>
    </p:spTree>
    <p:extLst>
      <p:ext uri="{BB962C8B-B14F-4D97-AF65-F5344CB8AC3E}">
        <p14:creationId xmlns:p14="http://schemas.microsoft.com/office/powerpoint/2010/main" val="4131276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SUDBillingUnit.BHS@sdcounty.ca.gov" TargetMode="External"/><Relationship Id="rId2" Type="http://schemas.openxmlformats.org/officeDocument/2006/relationships/hyperlink" Target="mailto:MHBillingUnit.BHS@sdcounty.ca.gov" TargetMode="Externa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hyperlink" Target="mailto:ADSBillingUnit.HHSA@sdcounty.ca.gov" TargetMode="External"/><Relationship Id="rId4" Type="http://schemas.openxmlformats.org/officeDocument/2006/relationships/hyperlink" Target="mailto:MHBillingUnit.HHSA@sdcounty.ca.go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hyperlink" Target="https://www.optumsandiego.com/content/dam/san-diego/documents/smh-and-dmc-ods/billing/mh-dmc-ods/DMC-CARC-RARC-CalAIM.xlsx"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optumsandiego.com/content/dam/san-diego/documents/smh-and-dmc-ods/billing/dmc-ods-only/DMC-CARC-RARC-CalAIM.xlsx" TargetMode="External"/><Relationship Id="rId2" Type="http://schemas.openxmlformats.org/officeDocument/2006/relationships/hyperlink" Target="https://www.optumsandiego.com/content/dam/san-diego/documents/smh-and-dmc-ods/billing/mh-only/MH-CARC-RARC-CalAIM.xlsx"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optumsandiego.com/content/SanDiego/sandiego/en/county-staff---providers/smartcare-training.html" TargetMode="External"/><Relationship Id="rId2" Type="http://schemas.openxmlformats.org/officeDocument/2006/relationships/image" Target="../media/image14.jpeg"/><Relationship Id="rId1" Type="http://schemas.openxmlformats.org/officeDocument/2006/relationships/slideLayout" Target="../slideLayouts/slideLayout5.xml"/><Relationship Id="rId6" Type="http://schemas.openxmlformats.org/officeDocument/2006/relationships/hyperlink" Target="mailto:BHS-DataScience.HHSA@sdcounty.ca.gov" TargetMode="External"/><Relationship Id="rId5" Type="http://schemas.openxmlformats.org/officeDocument/2006/relationships/hyperlink" Target="https://optumsandiego.com/content/dam/san-diego/documents/dmc-ods/smartcare/soc-resources/training/SmartCare%20ARF%20for%20Treatment%20Programs%2011.01.2024.pdf" TargetMode="External"/><Relationship Id="rId4" Type="http://schemas.openxmlformats.org/officeDocument/2006/relationships/hyperlink" Target="https://optumsandiego.com/content/dam/san-diego/documents/dmc-ods/smartcare/faqs/SmartCare_Help_Desk_Flyer_Post_Go-Live.pd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FED7C5-5A56-484C-0D2C-5BBB451717B8}"/>
              </a:ext>
            </a:extLst>
          </p:cNvPr>
          <p:cNvSpPr>
            <a:spLocks noGrp="1"/>
          </p:cNvSpPr>
          <p:nvPr>
            <p:ph type="body" sz="quarter" idx="13"/>
          </p:nvPr>
        </p:nvSpPr>
        <p:spPr>
          <a:xfrm>
            <a:off x="2596896" y="1622425"/>
            <a:ext cx="6564567" cy="654949"/>
          </a:xfrm>
        </p:spPr>
        <p:txBody>
          <a:bodyPr/>
          <a:lstStyle/>
          <a:p>
            <a:r>
              <a:rPr lang="en-US" sz="4400" dirty="0"/>
              <a:t>BHS Billing Unit</a:t>
            </a:r>
          </a:p>
          <a:p>
            <a:r>
              <a:rPr lang="en-US" sz="4400" dirty="0"/>
              <a:t>Billing Office Hours</a:t>
            </a:r>
            <a:br>
              <a:rPr lang="en-US" sz="2400" dirty="0"/>
            </a:br>
            <a:endParaRPr lang="en-US" dirty="0"/>
          </a:p>
        </p:txBody>
      </p:sp>
      <p:sp>
        <p:nvSpPr>
          <p:cNvPr id="3" name="Text Placeholder 2">
            <a:extLst>
              <a:ext uri="{FF2B5EF4-FFF2-40B4-BE49-F238E27FC236}">
                <a16:creationId xmlns:a16="http://schemas.microsoft.com/office/drawing/2014/main" id="{53088A87-9C21-B999-FCAD-B9F1A29A834C}"/>
              </a:ext>
            </a:extLst>
          </p:cNvPr>
          <p:cNvSpPr>
            <a:spLocks noGrp="1"/>
          </p:cNvSpPr>
          <p:nvPr>
            <p:ph type="body" sz="quarter" idx="14"/>
          </p:nvPr>
        </p:nvSpPr>
        <p:spPr>
          <a:xfrm>
            <a:off x="3657600" y="4010684"/>
            <a:ext cx="5721790" cy="995881"/>
          </a:xfrm>
        </p:spPr>
        <p:txBody>
          <a:bodyPr/>
          <a:lstStyle/>
          <a:p>
            <a:r>
              <a:rPr lang="en-US" dirty="0"/>
              <a:t>July 23, 2026</a:t>
            </a:r>
          </a:p>
        </p:txBody>
      </p:sp>
    </p:spTree>
    <p:extLst>
      <p:ext uri="{BB962C8B-B14F-4D97-AF65-F5344CB8AC3E}">
        <p14:creationId xmlns:p14="http://schemas.microsoft.com/office/powerpoint/2010/main" val="1911410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24BA0-0A79-4249-A3B5-F53C11EF84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AB828-4233-A3A5-C32A-CBED7AD3F198}"/>
              </a:ext>
            </a:extLst>
          </p:cNvPr>
          <p:cNvSpPr>
            <a:spLocks noGrp="1"/>
          </p:cNvSpPr>
          <p:nvPr>
            <p:ph type="title"/>
          </p:nvPr>
        </p:nvSpPr>
        <p:spPr>
          <a:xfrm>
            <a:off x="838200" y="365125"/>
            <a:ext cx="10515600" cy="567563"/>
          </a:xfrm>
        </p:spPr>
        <p:txBody>
          <a:bodyPr/>
          <a:lstStyle/>
          <a:p>
            <a:r>
              <a:rPr lang="en-US" sz="2400" dirty="0">
                <a:latin typeface="Verdana Pro Black" panose="020B0A04030504040204" pitchFamily="34" charset="0"/>
              </a:rPr>
              <a:t>Meeting Agenda</a:t>
            </a:r>
          </a:p>
        </p:txBody>
      </p:sp>
      <p:sp>
        <p:nvSpPr>
          <p:cNvPr id="4" name="Content Placeholder 3">
            <a:extLst>
              <a:ext uri="{FF2B5EF4-FFF2-40B4-BE49-F238E27FC236}">
                <a16:creationId xmlns:a16="http://schemas.microsoft.com/office/drawing/2014/main" id="{9D324DD1-FA4C-E1F6-8421-853E5E48C44C}"/>
              </a:ext>
            </a:extLst>
          </p:cNvPr>
          <p:cNvSpPr>
            <a:spLocks noGrp="1"/>
          </p:cNvSpPr>
          <p:nvPr>
            <p:ph idx="1"/>
          </p:nvPr>
        </p:nvSpPr>
        <p:spPr>
          <a:xfrm>
            <a:off x="838200" y="1536192"/>
            <a:ext cx="8790432" cy="4640771"/>
          </a:xfrm>
        </p:spPr>
        <p:txBody>
          <a:bodyPr/>
          <a:lstStyle/>
          <a:p>
            <a:r>
              <a:rPr lang="en-US" sz="1800" dirty="0"/>
              <a:t>BHS BU New Contact Info</a:t>
            </a:r>
          </a:p>
          <a:p>
            <a:r>
              <a:rPr lang="en-US" sz="1800" dirty="0"/>
              <a:t>Reminder</a:t>
            </a:r>
          </a:p>
          <a:p>
            <a:pPr lvl="1"/>
            <a:r>
              <a:rPr lang="en-US" sz="1800" dirty="0"/>
              <a:t>Review/Resolve charges staged to 9999 plan – focus on DOS that is fast approaching timely filing deadline with DHCS (12 months from DOS)</a:t>
            </a:r>
          </a:p>
          <a:p>
            <a:pPr lvl="1"/>
            <a:r>
              <a:rPr lang="en-US" sz="1800" dirty="0"/>
              <a:t>Run CoSD Client Insurance &amp; Time Span Report and verify date spans on coverage plans before submitting Client Insurance Plan Request</a:t>
            </a:r>
          </a:p>
          <a:p>
            <a:pPr lvl="1"/>
            <a:r>
              <a:rPr lang="en-US" sz="1800" dirty="0"/>
              <a:t>Review/Resolve Service Errors</a:t>
            </a:r>
          </a:p>
          <a:p>
            <a:r>
              <a:rPr lang="en-US" sz="1800" dirty="0"/>
              <a:t>Reports</a:t>
            </a:r>
          </a:p>
          <a:p>
            <a:pPr lvl="1"/>
            <a:r>
              <a:rPr lang="en-US" sz="1800" dirty="0"/>
              <a:t>CoSD Client Ledger Report</a:t>
            </a:r>
          </a:p>
          <a:p>
            <a:pPr lvl="1"/>
            <a:r>
              <a:rPr lang="en-US" sz="1800" dirty="0"/>
              <a:t>CoSD Authorizations Report</a:t>
            </a:r>
          </a:p>
          <a:p>
            <a:pPr lvl="1"/>
            <a:r>
              <a:rPr lang="en-US" sz="1800" dirty="0" err="1"/>
              <a:t>CalMHSA</a:t>
            </a:r>
            <a:r>
              <a:rPr lang="en-US" sz="1800" dirty="0"/>
              <a:t> 814 – Claims Denial Contractor Report </a:t>
            </a:r>
          </a:p>
          <a:p>
            <a:pPr lvl="1"/>
            <a:r>
              <a:rPr lang="en-US" sz="1800" dirty="0" err="1"/>
              <a:t>CalMHSA</a:t>
            </a:r>
            <a:r>
              <a:rPr lang="en-US" sz="1800" dirty="0"/>
              <a:t> 120 –</a:t>
            </a:r>
            <a:r>
              <a:rPr lang="en-US" sz="1800" dirty="0" err="1"/>
              <a:t>CalMHSA</a:t>
            </a:r>
            <a:r>
              <a:rPr lang="en-US" sz="1800" dirty="0"/>
              <a:t> BH Connect Monthly Services Report – permissioned only to staff who have MOD override role</a:t>
            </a:r>
          </a:p>
          <a:p>
            <a:r>
              <a:rPr lang="en-US" sz="1800" dirty="0"/>
              <a:t>Q&amp;A</a:t>
            </a:r>
          </a:p>
          <a:p>
            <a:endParaRPr lang="en-US" sz="2000" dirty="0"/>
          </a:p>
        </p:txBody>
      </p:sp>
      <p:pic>
        <p:nvPicPr>
          <p:cNvPr id="3" name="Picture Placeholder 4" descr="Productive Team Sasquatch">
            <a:extLst>
              <a:ext uri="{FF2B5EF4-FFF2-40B4-BE49-F238E27FC236}">
                <a16:creationId xmlns:a16="http://schemas.microsoft.com/office/drawing/2014/main" id="{361A86D0-2369-A577-CF50-95665F3F7426}"/>
              </a:ext>
            </a:extLst>
          </p:cNvPr>
          <p:cNvPicPr>
            <a:picLocks noChangeAspect="1"/>
          </p:cNvPicPr>
          <p:nvPr/>
        </p:nvPicPr>
        <p:blipFill>
          <a:blip r:embed="rId3">
            <a:extLst>
              <a:ext uri="{28A0092B-C50C-407E-A947-70E740481C1C}">
                <a14:useLocalDpi xmlns:a14="http://schemas.microsoft.com/office/drawing/2010/main" val="0"/>
              </a:ext>
            </a:extLst>
          </a:blip>
          <a:srcRect l="4420" r="4420"/>
          <a:stretch/>
        </p:blipFill>
        <p:spPr>
          <a:xfrm>
            <a:off x="9820656" y="1825624"/>
            <a:ext cx="2077137" cy="2444623"/>
          </a:xfrm>
          <a:prstGeom prst="rect">
            <a:avLst/>
          </a:prstGeom>
        </p:spPr>
      </p:pic>
    </p:spTree>
    <p:extLst>
      <p:ext uri="{BB962C8B-B14F-4D97-AF65-F5344CB8AC3E}">
        <p14:creationId xmlns:p14="http://schemas.microsoft.com/office/powerpoint/2010/main" val="4092034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C41231-34B2-7059-2433-6A59082DC352}"/>
              </a:ext>
            </a:extLst>
          </p:cNvPr>
          <p:cNvSpPr>
            <a:spLocks noGrp="1"/>
          </p:cNvSpPr>
          <p:nvPr>
            <p:ph idx="1"/>
          </p:nvPr>
        </p:nvSpPr>
        <p:spPr>
          <a:xfrm>
            <a:off x="594275" y="1641537"/>
            <a:ext cx="7681045" cy="4913841"/>
          </a:xfrm>
        </p:spPr>
        <p:txBody>
          <a:bodyPr lIns="91440" tIns="45720" rIns="91440" bIns="45720" anchor="t"/>
          <a:lstStyle/>
          <a:p>
            <a:pPr marL="0" indent="0">
              <a:buNone/>
            </a:pPr>
            <a:r>
              <a:rPr lang="en-US" sz="1800" dirty="0">
                <a:latin typeface="Calibri"/>
                <a:ea typeface="Calibri"/>
                <a:cs typeface="Calibri"/>
              </a:rPr>
              <a:t>BHS Billing Unit - Mental Health and Substance Use Disorder new email addresses.</a:t>
            </a:r>
            <a:r>
              <a:rPr lang="en-US" sz="1800" b="1" dirty="0">
                <a:latin typeface="Calibri"/>
                <a:ea typeface="Calibri"/>
                <a:cs typeface="Calibri"/>
              </a:rPr>
              <a:t> </a:t>
            </a:r>
            <a:r>
              <a:rPr lang="en-US" sz="1800" dirty="0">
                <a:latin typeface="Calibri"/>
                <a:ea typeface="Calibri"/>
                <a:cs typeface="Calibri"/>
              </a:rPr>
              <a:t>Effective immediately, please send the:</a:t>
            </a:r>
          </a:p>
          <a:p>
            <a:pPr marL="0" indent="0">
              <a:buNone/>
            </a:pPr>
            <a:endParaRPr lang="en-US" sz="1800" dirty="0">
              <a:solidFill>
                <a:srgbClr val="0C64C0"/>
              </a:solidFill>
              <a:latin typeface="Calibri"/>
              <a:ea typeface="Calibri"/>
              <a:cs typeface="Calibri"/>
            </a:endParaRPr>
          </a:p>
          <a:p>
            <a:pPr>
              <a:buFont typeface="Wingdings" panose="020B0604020202020204" pitchFamily="34" charset="0"/>
              <a:buChar char="ü"/>
            </a:pPr>
            <a:r>
              <a:rPr lang="en-US" sz="1800" b="1" dirty="0">
                <a:solidFill>
                  <a:srgbClr val="0C64C0"/>
                </a:solidFill>
                <a:latin typeface="Calibri"/>
                <a:ea typeface="Calibri"/>
                <a:cs typeface="Calibri"/>
              </a:rPr>
              <a:t>MH billing and billing-related emails to:  </a:t>
            </a:r>
            <a:r>
              <a:rPr lang="en-US" sz="1800" b="1" dirty="0">
                <a:solidFill>
                  <a:srgbClr val="0C64C0"/>
                </a:solidFill>
                <a:latin typeface="Calibri"/>
                <a:ea typeface="Calibri"/>
                <a:cs typeface="Calibri"/>
                <a:hlinkClick r:id="rId2"/>
              </a:rPr>
              <a:t>MHBillingUnit.BHS@sdcounty.ca.gov</a:t>
            </a:r>
            <a:endParaRPr lang="en-US" sz="1800" b="1" dirty="0">
              <a:solidFill>
                <a:srgbClr val="0C64C0"/>
              </a:solidFill>
              <a:latin typeface="Calibri"/>
              <a:ea typeface="Calibri"/>
              <a:cs typeface="Calibri"/>
            </a:endParaRPr>
          </a:p>
          <a:p>
            <a:pPr>
              <a:buFont typeface="Wingdings" panose="020B0604020202020204" pitchFamily="34" charset="0"/>
              <a:buChar char="ü"/>
            </a:pPr>
            <a:r>
              <a:rPr lang="en-US" sz="1800" b="1" dirty="0">
                <a:solidFill>
                  <a:srgbClr val="0C64C0"/>
                </a:solidFill>
                <a:latin typeface="Calibri"/>
                <a:ea typeface="Calibri"/>
                <a:cs typeface="Calibri"/>
              </a:rPr>
              <a:t>ADP or SUD billing and billing-related emails to:  </a:t>
            </a:r>
            <a:r>
              <a:rPr lang="en-US" sz="1800" b="1" dirty="0">
                <a:solidFill>
                  <a:srgbClr val="467886"/>
                </a:solidFill>
                <a:latin typeface="Calibri"/>
                <a:ea typeface="Calibri"/>
                <a:cs typeface="Calibri"/>
                <a:hlinkClick r:id="rId3">
                  <a:extLst>
                    <a:ext uri="{A12FA001-AC4F-418D-AE19-62706E023703}">
                      <ahyp:hlinkClr xmlns:ahyp="http://schemas.microsoft.com/office/drawing/2018/hyperlinkcolor" val="tx"/>
                    </a:ext>
                  </a:extLst>
                </a:hlinkClick>
              </a:rPr>
              <a:t>SUDBillingUnit.BHS@sdcounty.ca.gov</a:t>
            </a:r>
            <a:r>
              <a:rPr lang="en-US" sz="1800" b="1" dirty="0">
                <a:solidFill>
                  <a:srgbClr val="0C64C0"/>
                </a:solidFill>
                <a:latin typeface="Calibri"/>
                <a:ea typeface="Calibri"/>
                <a:cs typeface="Calibri"/>
              </a:rPr>
              <a:t>  </a:t>
            </a:r>
            <a:endParaRPr lang="en-US" sz="1800" dirty="0">
              <a:solidFill>
                <a:srgbClr val="0C64C0"/>
              </a:solidFill>
              <a:latin typeface="Calibri"/>
              <a:ea typeface="Calibri"/>
              <a:cs typeface="Calibri"/>
            </a:endParaRPr>
          </a:p>
          <a:p>
            <a:pPr marL="0" indent="0">
              <a:buNone/>
            </a:pPr>
            <a:r>
              <a:rPr lang="en-US" sz="1800" dirty="0">
                <a:latin typeface="Calibri"/>
                <a:ea typeface="Calibri"/>
                <a:cs typeface="Calibri"/>
              </a:rPr>
              <a:t>The BHS Billing Unit's old email addresses will remain active and monitored </a:t>
            </a:r>
            <a:r>
              <a:rPr lang="en-US" sz="1800" dirty="0">
                <a:solidFill>
                  <a:srgbClr val="000000"/>
                </a:solidFill>
                <a:latin typeface="Calibri"/>
                <a:ea typeface="Calibri"/>
                <a:cs typeface="Calibri"/>
              </a:rPr>
              <a:t>until 08/31/2026. </a:t>
            </a:r>
          </a:p>
          <a:p>
            <a:pPr marL="0" indent="0">
              <a:buNone/>
            </a:pPr>
            <a:r>
              <a:rPr lang="en-US" sz="1800" dirty="0">
                <a:solidFill>
                  <a:srgbClr val="467886"/>
                </a:solidFill>
                <a:latin typeface="Calibri"/>
                <a:ea typeface="Calibri"/>
                <a:cs typeface="Calibri"/>
                <a:hlinkClick r:id="rId4"/>
              </a:rPr>
              <a:t>MHBillingUnit.HHSA@sdcounty.ca.gov</a:t>
            </a:r>
            <a:r>
              <a:rPr lang="en-US" sz="1800" dirty="0">
                <a:solidFill>
                  <a:srgbClr val="467886"/>
                </a:solidFill>
                <a:latin typeface="Calibri"/>
                <a:ea typeface="Calibri"/>
                <a:cs typeface="Calibri"/>
              </a:rPr>
              <a:t>  (MH)</a:t>
            </a:r>
          </a:p>
          <a:p>
            <a:pPr marL="0" indent="0">
              <a:buNone/>
            </a:pPr>
            <a:r>
              <a:rPr lang="en-US" sz="1800" dirty="0">
                <a:solidFill>
                  <a:srgbClr val="467886"/>
                </a:solidFill>
                <a:latin typeface="Calibri"/>
                <a:ea typeface="Calibri"/>
                <a:cs typeface="Calibri"/>
                <a:hlinkClick r:id="rId5">
                  <a:extLst>
                    <a:ext uri="{A12FA001-AC4F-418D-AE19-62706E023703}">
                      <ahyp:hlinkClr xmlns:ahyp="http://schemas.microsoft.com/office/drawing/2018/hyperlinkcolor" val="tx"/>
                    </a:ext>
                  </a:extLst>
                </a:hlinkClick>
              </a:rPr>
              <a:t>ADSBillingUnit.HHSA@sdcounty.ca.gov</a:t>
            </a:r>
            <a:r>
              <a:rPr lang="en-US" sz="1800" dirty="0">
                <a:solidFill>
                  <a:srgbClr val="467886"/>
                </a:solidFill>
                <a:latin typeface="Calibri"/>
                <a:ea typeface="Calibri"/>
                <a:cs typeface="Calibri"/>
              </a:rPr>
              <a:t> (SUD)</a:t>
            </a:r>
          </a:p>
          <a:p>
            <a:pPr marL="0" indent="0">
              <a:buNone/>
            </a:pPr>
            <a:endParaRPr lang="en-US" sz="1800" dirty="0">
              <a:solidFill>
                <a:srgbClr val="467886"/>
              </a:solidFill>
              <a:latin typeface="Calibri"/>
              <a:ea typeface="Calibri"/>
              <a:cs typeface="Calibri"/>
            </a:endParaRPr>
          </a:p>
          <a:p>
            <a:pPr marL="0" indent="0">
              <a:buNone/>
            </a:pPr>
            <a:r>
              <a:rPr lang="en-US" sz="1800" b="1" i="1" dirty="0">
                <a:solidFill>
                  <a:srgbClr val="0070C0"/>
                </a:solidFill>
                <a:latin typeface="Calibri"/>
                <a:ea typeface="Calibri"/>
                <a:cs typeface="Calibri"/>
              </a:rPr>
              <a:t>Please refer to our contact details and updates in the business email signature.</a:t>
            </a:r>
          </a:p>
          <a:p>
            <a:pPr marL="0" indent="0">
              <a:buNone/>
            </a:pPr>
            <a:endParaRPr lang="en-US" sz="2000" dirty="0">
              <a:solidFill>
                <a:srgbClr val="0070C0"/>
              </a:solidFill>
              <a:latin typeface="Calibri"/>
              <a:ea typeface="Calibri"/>
              <a:cs typeface="Calibri"/>
            </a:endParaRPr>
          </a:p>
        </p:txBody>
      </p:sp>
      <p:pic>
        <p:nvPicPr>
          <p:cNvPr id="4" name="Picture Placeholder 3" descr="Email Team Sasquatch">
            <a:extLst>
              <a:ext uri="{FF2B5EF4-FFF2-40B4-BE49-F238E27FC236}">
                <a16:creationId xmlns:a16="http://schemas.microsoft.com/office/drawing/2014/main" id="{BD13EEC7-CE95-E79E-EA08-7876D0D77B7C}"/>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t="8782" b="8782"/>
          <a:stretch/>
        </p:blipFill>
        <p:spPr>
          <a:xfrm>
            <a:off x="9116568" y="2167466"/>
            <a:ext cx="2481157" cy="2011342"/>
          </a:xfrm>
          <a:prstGeom prst="rect">
            <a:avLst/>
          </a:prstGeom>
          <a:ln w="38100">
            <a:solidFill>
              <a:srgbClr val="5498C2"/>
            </a:solidFill>
          </a:ln>
        </p:spPr>
      </p:pic>
      <p:sp>
        <p:nvSpPr>
          <p:cNvPr id="3" name="TextBox 2">
            <a:extLst>
              <a:ext uri="{FF2B5EF4-FFF2-40B4-BE49-F238E27FC236}">
                <a16:creationId xmlns:a16="http://schemas.microsoft.com/office/drawing/2014/main" id="{059264CB-DB04-F45C-FF0F-6A308242D1DE}"/>
              </a:ext>
            </a:extLst>
          </p:cNvPr>
          <p:cNvSpPr txBox="1"/>
          <p:nvPr/>
        </p:nvSpPr>
        <p:spPr>
          <a:xfrm>
            <a:off x="896112" y="302622"/>
            <a:ext cx="8510524" cy="461665"/>
          </a:xfrm>
          <a:prstGeom prst="rect">
            <a:avLst/>
          </a:prstGeom>
          <a:noFill/>
        </p:spPr>
        <p:txBody>
          <a:bodyPr wrap="square" lIns="91440" tIns="45720" rIns="91440" bIns="45720" rtlCol="0" anchor="t">
            <a:spAutoFit/>
          </a:bodyPr>
          <a:lstStyle/>
          <a:p>
            <a:r>
              <a:rPr lang="en-US" sz="2400" b="1" dirty="0">
                <a:solidFill>
                  <a:schemeClr val="bg2"/>
                </a:solidFill>
                <a:latin typeface="Verdana Pro Black" panose="020B0A04030504040204" pitchFamily="34" charset="0"/>
                <a:cs typeface="Helvetica"/>
              </a:rPr>
              <a:t>BHS Billing Unit Contact Information</a:t>
            </a:r>
          </a:p>
        </p:txBody>
      </p:sp>
    </p:spTree>
    <p:extLst>
      <p:ext uri="{BB962C8B-B14F-4D97-AF65-F5344CB8AC3E}">
        <p14:creationId xmlns:p14="http://schemas.microsoft.com/office/powerpoint/2010/main" val="2435086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E6FD9-3D6F-6B98-4618-BF84115D7C36}"/>
              </a:ext>
            </a:extLst>
          </p:cNvPr>
          <p:cNvSpPr>
            <a:spLocks noGrp="1"/>
          </p:cNvSpPr>
          <p:nvPr>
            <p:ph type="title"/>
          </p:nvPr>
        </p:nvSpPr>
        <p:spPr>
          <a:xfrm>
            <a:off x="676656" y="347472"/>
            <a:ext cx="10677144" cy="530352"/>
          </a:xfrm>
        </p:spPr>
        <p:txBody>
          <a:bodyPr/>
          <a:lstStyle/>
          <a:p>
            <a:r>
              <a:rPr lang="en-US" sz="2400" dirty="0">
                <a:latin typeface="Verdana Pro Black" panose="020B0A04030504040204" pitchFamily="34" charset="0"/>
              </a:rPr>
              <a:t>CoSD Charges/Claims Report – 9999 Coverage Plan</a:t>
            </a:r>
          </a:p>
        </p:txBody>
      </p:sp>
      <p:pic>
        <p:nvPicPr>
          <p:cNvPr id="11" name="Content Placeholder 10">
            <a:extLst>
              <a:ext uri="{FF2B5EF4-FFF2-40B4-BE49-F238E27FC236}">
                <a16:creationId xmlns:a16="http://schemas.microsoft.com/office/drawing/2014/main" id="{D9A32149-9235-21D7-7A35-25DF7861D157}"/>
              </a:ext>
            </a:extLst>
          </p:cNvPr>
          <p:cNvPicPr>
            <a:picLocks noGrp="1" noChangeAspect="1"/>
          </p:cNvPicPr>
          <p:nvPr>
            <p:ph idx="1"/>
          </p:nvPr>
        </p:nvPicPr>
        <p:blipFill>
          <a:blip r:embed="rId3"/>
          <a:stretch>
            <a:fillRect/>
          </a:stretch>
        </p:blipFill>
        <p:spPr>
          <a:xfrm>
            <a:off x="544778" y="1563624"/>
            <a:ext cx="11287558" cy="4754880"/>
          </a:xfrm>
          <a:prstGeom prst="rect">
            <a:avLst/>
          </a:prstGeom>
        </p:spPr>
      </p:pic>
    </p:spTree>
    <p:extLst>
      <p:ext uri="{BB962C8B-B14F-4D97-AF65-F5344CB8AC3E}">
        <p14:creationId xmlns:p14="http://schemas.microsoft.com/office/powerpoint/2010/main" val="3267543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5EC-C349-7E3F-90A0-82015B5E63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A1995-5576-F0E3-20B1-1F1332605EB0}"/>
              </a:ext>
            </a:extLst>
          </p:cNvPr>
          <p:cNvSpPr>
            <a:spLocks noGrp="1"/>
          </p:cNvSpPr>
          <p:nvPr>
            <p:ph type="title"/>
          </p:nvPr>
        </p:nvSpPr>
        <p:spPr>
          <a:xfrm>
            <a:off x="1005840" y="521207"/>
            <a:ext cx="9729216" cy="557785"/>
          </a:xfrm>
        </p:spPr>
        <p:txBody>
          <a:bodyPr/>
          <a:lstStyle/>
          <a:p>
            <a:r>
              <a:rPr lang="en-US" sz="2400" dirty="0">
                <a:latin typeface="Verdana Pro Black" panose="020B0A04030504040204" pitchFamily="34" charset="0"/>
              </a:rPr>
              <a:t>CoSD Client Insurance &amp; Time Span Report</a:t>
            </a:r>
          </a:p>
        </p:txBody>
      </p:sp>
      <p:pic>
        <p:nvPicPr>
          <p:cNvPr id="7" name="Content Placeholder 6">
            <a:extLst>
              <a:ext uri="{FF2B5EF4-FFF2-40B4-BE49-F238E27FC236}">
                <a16:creationId xmlns:a16="http://schemas.microsoft.com/office/drawing/2014/main" id="{9CB10CBA-9E53-8C59-BCEA-DBD81729AF30}"/>
              </a:ext>
            </a:extLst>
          </p:cNvPr>
          <p:cNvPicPr>
            <a:picLocks noGrp="1" noChangeAspect="1"/>
          </p:cNvPicPr>
          <p:nvPr>
            <p:ph idx="1"/>
          </p:nvPr>
        </p:nvPicPr>
        <p:blipFill>
          <a:blip r:embed="rId3"/>
          <a:stretch>
            <a:fillRect/>
          </a:stretch>
        </p:blipFill>
        <p:spPr>
          <a:xfrm>
            <a:off x="621792" y="1655064"/>
            <a:ext cx="11018520" cy="4754880"/>
          </a:xfrm>
          <a:prstGeom prst="rect">
            <a:avLst/>
          </a:prstGeom>
        </p:spPr>
      </p:pic>
    </p:spTree>
    <p:extLst>
      <p:ext uri="{BB962C8B-B14F-4D97-AF65-F5344CB8AC3E}">
        <p14:creationId xmlns:p14="http://schemas.microsoft.com/office/powerpoint/2010/main" val="160098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D0AE7-D5C9-ADCB-C227-3572DC0AD4A1}"/>
              </a:ext>
            </a:extLst>
          </p:cNvPr>
          <p:cNvSpPr>
            <a:spLocks noGrp="1"/>
          </p:cNvSpPr>
          <p:nvPr>
            <p:ph type="title"/>
          </p:nvPr>
        </p:nvSpPr>
        <p:spPr>
          <a:xfrm>
            <a:off x="704088" y="420624"/>
            <a:ext cx="10649712" cy="521208"/>
          </a:xfrm>
        </p:spPr>
        <p:txBody>
          <a:bodyPr/>
          <a:lstStyle/>
          <a:p>
            <a:r>
              <a:rPr lang="en-US" sz="2400" dirty="0">
                <a:latin typeface="Verdana Pro Black" panose="020B0A04030504040204" pitchFamily="34" charset="0"/>
              </a:rPr>
              <a:t>CoSD Authorizations Report</a:t>
            </a:r>
          </a:p>
        </p:txBody>
      </p:sp>
      <p:pic>
        <p:nvPicPr>
          <p:cNvPr id="7" name="Content Placeholder 6">
            <a:extLst>
              <a:ext uri="{FF2B5EF4-FFF2-40B4-BE49-F238E27FC236}">
                <a16:creationId xmlns:a16="http://schemas.microsoft.com/office/drawing/2014/main" id="{5B0527C2-7E50-742D-EAA3-0DC795C44551}"/>
              </a:ext>
            </a:extLst>
          </p:cNvPr>
          <p:cNvPicPr>
            <a:picLocks noGrp="1" noChangeAspect="1"/>
          </p:cNvPicPr>
          <p:nvPr>
            <p:ph idx="1"/>
          </p:nvPr>
        </p:nvPicPr>
        <p:blipFill>
          <a:blip r:embed="rId3"/>
          <a:stretch>
            <a:fillRect/>
          </a:stretch>
        </p:blipFill>
        <p:spPr>
          <a:xfrm>
            <a:off x="704088" y="1545336"/>
            <a:ext cx="10917936" cy="4892040"/>
          </a:xfrm>
          <a:prstGeom prst="rect">
            <a:avLst/>
          </a:prstGeom>
        </p:spPr>
      </p:pic>
    </p:spTree>
    <p:extLst>
      <p:ext uri="{BB962C8B-B14F-4D97-AF65-F5344CB8AC3E}">
        <p14:creationId xmlns:p14="http://schemas.microsoft.com/office/powerpoint/2010/main" val="231412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37760-FED6-D413-6DEA-2D8F49BB8D59}"/>
              </a:ext>
            </a:extLst>
          </p:cNvPr>
          <p:cNvSpPr>
            <a:spLocks noGrp="1"/>
          </p:cNvSpPr>
          <p:nvPr>
            <p:ph type="title"/>
          </p:nvPr>
        </p:nvSpPr>
        <p:spPr>
          <a:xfrm>
            <a:off x="838200" y="1"/>
            <a:ext cx="10515600" cy="1690688"/>
          </a:xfrm>
        </p:spPr>
        <p:txBody>
          <a:bodyPr/>
          <a:lstStyle/>
          <a:p>
            <a:br>
              <a:rPr lang="en-US" sz="3200" dirty="0">
                <a:latin typeface="Verdana Pro Black" panose="020B0A04030504040204" pitchFamily="34" charset="0"/>
              </a:rPr>
            </a:br>
            <a:r>
              <a:rPr lang="en-US" sz="2400" dirty="0">
                <a:latin typeface="Verdana Pro Black" panose="020B0A04030504040204" pitchFamily="34" charset="0"/>
              </a:rPr>
              <a:t>CoSD Client Ledger Report</a:t>
            </a:r>
          </a:p>
        </p:txBody>
      </p:sp>
      <p:pic>
        <p:nvPicPr>
          <p:cNvPr id="7" name="Content Placeholder 6">
            <a:extLst>
              <a:ext uri="{FF2B5EF4-FFF2-40B4-BE49-F238E27FC236}">
                <a16:creationId xmlns:a16="http://schemas.microsoft.com/office/drawing/2014/main" id="{5BAA516C-ED67-CF50-29DC-8A0927357E75}"/>
              </a:ext>
            </a:extLst>
          </p:cNvPr>
          <p:cNvPicPr>
            <a:picLocks noGrp="1" noChangeAspect="1"/>
          </p:cNvPicPr>
          <p:nvPr>
            <p:ph idx="1"/>
          </p:nvPr>
        </p:nvPicPr>
        <p:blipFill>
          <a:blip r:embed="rId3"/>
          <a:stretch>
            <a:fillRect/>
          </a:stretch>
        </p:blipFill>
        <p:spPr>
          <a:xfrm>
            <a:off x="548640" y="1581912"/>
            <a:ext cx="11073384" cy="4727448"/>
          </a:xfrm>
          <a:prstGeom prst="rect">
            <a:avLst/>
          </a:prstGeom>
        </p:spPr>
      </p:pic>
    </p:spTree>
    <p:extLst>
      <p:ext uri="{BB962C8B-B14F-4D97-AF65-F5344CB8AC3E}">
        <p14:creationId xmlns:p14="http://schemas.microsoft.com/office/powerpoint/2010/main" val="1127325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421DE3-A5E5-C1D4-A9EE-1576E2910B12}"/>
              </a:ext>
            </a:extLst>
          </p:cNvPr>
          <p:cNvSpPr>
            <a:spLocks noGrp="1"/>
          </p:cNvSpPr>
          <p:nvPr>
            <p:ph idx="1"/>
          </p:nvPr>
        </p:nvSpPr>
        <p:spPr>
          <a:xfrm>
            <a:off x="751437" y="1457608"/>
            <a:ext cx="6572815" cy="4719355"/>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7" name="Picture 6">
            <a:extLst>
              <a:ext uri="{FF2B5EF4-FFF2-40B4-BE49-F238E27FC236}">
                <a16:creationId xmlns:a16="http://schemas.microsoft.com/office/drawing/2014/main" id="{664C40EB-ACAF-6D21-4502-0D7261C1C2CB}"/>
              </a:ext>
            </a:extLst>
          </p:cNvPr>
          <p:cNvPicPr>
            <a:picLocks noChangeAspect="1"/>
          </p:cNvPicPr>
          <p:nvPr/>
        </p:nvPicPr>
        <p:blipFill>
          <a:blip r:embed="rId2"/>
          <a:stretch>
            <a:fillRect/>
          </a:stretch>
        </p:blipFill>
        <p:spPr>
          <a:xfrm>
            <a:off x="252984" y="1660090"/>
            <a:ext cx="11686032" cy="4516873"/>
          </a:xfrm>
          <a:prstGeom prst="rect">
            <a:avLst/>
          </a:prstGeom>
        </p:spPr>
      </p:pic>
      <p:sp>
        <p:nvSpPr>
          <p:cNvPr id="8" name="TextBox 7">
            <a:extLst>
              <a:ext uri="{FF2B5EF4-FFF2-40B4-BE49-F238E27FC236}">
                <a16:creationId xmlns:a16="http://schemas.microsoft.com/office/drawing/2014/main" id="{0CD2BA15-B207-910E-64FA-9B830B34DBC8}"/>
              </a:ext>
            </a:extLst>
          </p:cNvPr>
          <p:cNvSpPr txBox="1"/>
          <p:nvPr/>
        </p:nvSpPr>
        <p:spPr>
          <a:xfrm>
            <a:off x="751437" y="386643"/>
            <a:ext cx="9829800" cy="461665"/>
          </a:xfrm>
          <a:prstGeom prst="rect">
            <a:avLst/>
          </a:prstGeom>
          <a:noFill/>
        </p:spPr>
        <p:txBody>
          <a:bodyPr wrap="square" rtlCol="0">
            <a:spAutoFit/>
          </a:bodyPr>
          <a:lstStyle/>
          <a:p>
            <a:r>
              <a:rPr lang="en-US" sz="2400" dirty="0" err="1">
                <a:solidFill>
                  <a:schemeClr val="bg1"/>
                </a:solidFill>
                <a:latin typeface="Verdana Pro Black" panose="020B0A04030504040204" pitchFamily="34" charset="0"/>
              </a:rPr>
              <a:t>CalMHSA</a:t>
            </a:r>
            <a:r>
              <a:rPr lang="en-US" sz="2400" dirty="0">
                <a:solidFill>
                  <a:schemeClr val="bg1"/>
                </a:solidFill>
                <a:latin typeface="Verdana Pro Black" panose="020B0A04030504040204" pitchFamily="34" charset="0"/>
              </a:rPr>
              <a:t> 814 – Claims Denial Contractor Report</a:t>
            </a:r>
          </a:p>
        </p:txBody>
      </p:sp>
    </p:spTree>
    <p:extLst>
      <p:ext uri="{BB962C8B-B14F-4D97-AF65-F5344CB8AC3E}">
        <p14:creationId xmlns:p14="http://schemas.microsoft.com/office/powerpoint/2010/main" val="1283236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053AA-27B9-0B1B-14A3-702C0E3626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57252F-D4C0-ABC3-6A4D-DEFED4147970}"/>
              </a:ext>
            </a:extLst>
          </p:cNvPr>
          <p:cNvSpPr>
            <a:spLocks noGrp="1"/>
          </p:cNvSpPr>
          <p:nvPr>
            <p:ph type="title"/>
          </p:nvPr>
        </p:nvSpPr>
        <p:spPr>
          <a:xfrm>
            <a:off x="838200" y="365125"/>
            <a:ext cx="10515600" cy="613283"/>
          </a:xfrm>
        </p:spPr>
        <p:txBody>
          <a:bodyPr lIns="91440" tIns="45720" rIns="91440" bIns="45720" anchor="t"/>
          <a:lstStyle/>
          <a:p>
            <a:r>
              <a:rPr lang="en-US" sz="2400" dirty="0">
                <a:solidFill>
                  <a:schemeClr val="bg2"/>
                </a:solidFill>
                <a:latin typeface="Verdana Pro Black" panose="020B0A04030504040204" pitchFamily="34" charset="0"/>
                <a:cs typeface="Helvetica"/>
              </a:rPr>
              <a:t>CARC and RARC</a:t>
            </a:r>
            <a:endParaRPr lang="en-US" sz="2400" dirty="0">
              <a:solidFill>
                <a:schemeClr val="bg2"/>
              </a:solidFill>
              <a:latin typeface="Verdana Pro Black" panose="020B0A04030504040204" pitchFamily="34" charset="0"/>
            </a:endParaRPr>
          </a:p>
        </p:txBody>
      </p:sp>
      <p:sp>
        <p:nvSpPr>
          <p:cNvPr id="2" name="Content Placeholder 1">
            <a:extLst>
              <a:ext uri="{FF2B5EF4-FFF2-40B4-BE49-F238E27FC236}">
                <a16:creationId xmlns:a16="http://schemas.microsoft.com/office/drawing/2014/main" id="{38092BBB-B454-12D5-4F42-55E730F61313}"/>
              </a:ext>
            </a:extLst>
          </p:cNvPr>
          <p:cNvSpPr>
            <a:spLocks noGrp="1"/>
          </p:cNvSpPr>
          <p:nvPr>
            <p:ph idx="1"/>
          </p:nvPr>
        </p:nvSpPr>
        <p:spPr>
          <a:xfrm>
            <a:off x="838200" y="1942042"/>
            <a:ext cx="10515600" cy="4351338"/>
          </a:xfrm>
        </p:spPr>
        <p:txBody>
          <a:bodyPr/>
          <a:lstStyle/>
          <a:p>
            <a:r>
              <a:rPr lang="en-US"/>
              <a:t>The </a:t>
            </a:r>
            <a:r>
              <a:rPr lang="en-US">
                <a:hlinkClick r:id="rId2"/>
              </a:rPr>
              <a:t>CARC (Claim Adjustment Reason Code) and RARC (Remittance Advice Remark Code) </a:t>
            </a:r>
            <a:r>
              <a:rPr lang="en-US"/>
              <a:t>are standardized codes provided by insurance companies to explain why a medical claim was denied, reduced, or paid differently than billed.</a:t>
            </a:r>
          </a:p>
          <a:p>
            <a:r>
              <a:rPr lang="en-US"/>
              <a:t>CARC and RARC are included in the electronic remittance advices (ERAs) or explanations of benefits (EOBs) that the BHS Billing Unit posts to SmartCare.</a:t>
            </a:r>
          </a:p>
          <a:p>
            <a:r>
              <a:rPr lang="en-US"/>
              <a:t>The CARC and RARC tables are posted on the BHS Optum Billing resources website for your reference. </a:t>
            </a:r>
          </a:p>
        </p:txBody>
      </p:sp>
    </p:spTree>
    <p:extLst>
      <p:ext uri="{BB962C8B-B14F-4D97-AF65-F5344CB8AC3E}">
        <p14:creationId xmlns:p14="http://schemas.microsoft.com/office/powerpoint/2010/main" val="4090057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D597F4-C549-D07B-B08A-4666581AD650}"/>
              </a:ext>
            </a:extLst>
          </p:cNvPr>
          <p:cNvSpPr>
            <a:spLocks noGrp="1"/>
          </p:cNvSpPr>
          <p:nvPr>
            <p:ph type="title"/>
          </p:nvPr>
        </p:nvSpPr>
        <p:spPr/>
        <p:txBody>
          <a:bodyPr lIns="91440" tIns="45720" rIns="91440" bIns="45720" anchor="t"/>
          <a:lstStyle/>
          <a:p>
            <a:r>
              <a:rPr lang="en-US">
                <a:latin typeface="Helvetica"/>
                <a:cs typeface="Helvetica"/>
              </a:rPr>
              <a:t>Medi-Cal Claim Denials</a:t>
            </a:r>
          </a:p>
        </p:txBody>
      </p:sp>
      <p:sp>
        <p:nvSpPr>
          <p:cNvPr id="2" name="Content Placeholder 1">
            <a:extLst>
              <a:ext uri="{FF2B5EF4-FFF2-40B4-BE49-F238E27FC236}">
                <a16:creationId xmlns:a16="http://schemas.microsoft.com/office/drawing/2014/main" id="{1788CE29-E268-00C6-629D-21DCDC23DBD2}"/>
              </a:ext>
            </a:extLst>
          </p:cNvPr>
          <p:cNvSpPr>
            <a:spLocks noGrp="1"/>
          </p:cNvSpPr>
          <p:nvPr>
            <p:ph idx="1"/>
          </p:nvPr>
        </p:nvSpPr>
        <p:spPr/>
        <p:txBody>
          <a:bodyPr/>
          <a:lstStyle/>
          <a:p>
            <a:r>
              <a:rPr lang="en-US" dirty="0"/>
              <a:t>Currently, denial lists are emailed to programs until a provider version of the denial report becomes accessible for use in SmartCare.</a:t>
            </a:r>
          </a:p>
          <a:p>
            <a:r>
              <a:rPr lang="en-US" dirty="0"/>
              <a:t>If you receive an email denial from your program, it's recommended to review and validate the denial.</a:t>
            </a:r>
          </a:p>
          <a:p>
            <a:r>
              <a:rPr lang="en-US" dirty="0"/>
              <a:t>Please respond to the BHS billing team via email if you agree or disagree with the state determination.</a:t>
            </a:r>
          </a:p>
          <a:p>
            <a:r>
              <a:rPr lang="en-US" dirty="0"/>
              <a:t>Claims that are eligible for service replacement or rebill will be processed by the BHS Billing Unit.</a:t>
            </a:r>
          </a:p>
        </p:txBody>
      </p:sp>
    </p:spTree>
    <p:extLst>
      <p:ext uri="{BB962C8B-B14F-4D97-AF65-F5344CB8AC3E}">
        <p14:creationId xmlns:p14="http://schemas.microsoft.com/office/powerpoint/2010/main" val="1382172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C672B-5CA3-135B-A140-ED78F1CF4F3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9BFAA7-09C9-2601-E4EF-C8521C08DBBA}"/>
              </a:ext>
            </a:extLst>
          </p:cNvPr>
          <p:cNvSpPr>
            <a:spLocks noGrp="1"/>
          </p:cNvSpPr>
          <p:nvPr>
            <p:ph idx="1"/>
          </p:nvPr>
        </p:nvSpPr>
        <p:spPr/>
        <p:txBody>
          <a:bodyPr lIns="91440" tIns="45720" rIns="91440" bIns="45720" anchor="t"/>
          <a:lstStyle/>
          <a:p>
            <a:r>
              <a:rPr lang="en-US"/>
              <a:t>The CARC and RARC tables are posted on the BHS Optum Billing resources website for your reference. </a:t>
            </a:r>
          </a:p>
          <a:p>
            <a:pPr marL="0" indent="0">
              <a:buNone/>
            </a:pPr>
            <a:endParaRPr lang="en-US">
              <a:latin typeface="Helvetica"/>
              <a:cs typeface="Helvetica"/>
            </a:endParaRPr>
          </a:p>
          <a:p>
            <a:pPr marL="0" indent="0" algn="ctr">
              <a:buNone/>
            </a:pPr>
            <a:r>
              <a:rPr lang="en-US">
                <a:latin typeface="Helvetica"/>
                <a:cs typeface="Helvetica"/>
                <a:hlinkClick r:id="rId2"/>
              </a:rPr>
              <a:t>MH CARC and RARC</a:t>
            </a:r>
            <a:endParaRPr lang="en-US">
              <a:latin typeface="Helvetica"/>
              <a:cs typeface="Helvetica"/>
            </a:endParaRPr>
          </a:p>
          <a:p>
            <a:pPr marL="0" indent="0" algn="ctr">
              <a:buNone/>
            </a:pPr>
            <a:r>
              <a:rPr lang="en-US">
                <a:latin typeface="Helvetica"/>
                <a:cs typeface="Helvetica"/>
                <a:hlinkClick r:id="rId3"/>
              </a:rPr>
              <a:t>SUD CARC and RARC</a:t>
            </a:r>
            <a:endParaRPr lang="en-US">
              <a:latin typeface="Helvetica"/>
              <a:cs typeface="Helvetica"/>
            </a:endParaRPr>
          </a:p>
        </p:txBody>
      </p:sp>
    </p:spTree>
    <p:extLst>
      <p:ext uri="{BB962C8B-B14F-4D97-AF65-F5344CB8AC3E}">
        <p14:creationId xmlns:p14="http://schemas.microsoft.com/office/powerpoint/2010/main" val="1905611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E98D4-A4E2-BE2A-152B-A265F7AD6E62}"/>
              </a:ext>
            </a:extLst>
          </p:cNvPr>
          <p:cNvSpPr>
            <a:spLocks noGrp="1"/>
          </p:cNvSpPr>
          <p:nvPr>
            <p:ph type="title"/>
          </p:nvPr>
        </p:nvSpPr>
        <p:spPr>
          <a:xfrm>
            <a:off x="557784" y="265176"/>
            <a:ext cx="10796016" cy="576072"/>
          </a:xfrm>
        </p:spPr>
        <p:txBody>
          <a:bodyPr/>
          <a:lstStyle/>
          <a:p>
            <a:r>
              <a:rPr lang="en-US" sz="2400" dirty="0" err="1">
                <a:latin typeface="Verdana Pro Black" panose="020B0A04030504040204" pitchFamily="34" charset="0"/>
              </a:rPr>
              <a:t>CalMHSA</a:t>
            </a:r>
            <a:r>
              <a:rPr lang="en-US" sz="2400" dirty="0">
                <a:latin typeface="Verdana Pro Black" panose="020B0A04030504040204" pitchFamily="34" charset="0"/>
              </a:rPr>
              <a:t> 120 – BH Connect Monthly Services Report</a:t>
            </a:r>
          </a:p>
        </p:txBody>
      </p:sp>
      <p:pic>
        <p:nvPicPr>
          <p:cNvPr id="7" name="Content Placeholder 6">
            <a:extLst>
              <a:ext uri="{FF2B5EF4-FFF2-40B4-BE49-F238E27FC236}">
                <a16:creationId xmlns:a16="http://schemas.microsoft.com/office/drawing/2014/main" id="{2560CC3A-D728-929D-7B28-601CA7EAC807}"/>
              </a:ext>
            </a:extLst>
          </p:cNvPr>
          <p:cNvPicPr>
            <a:picLocks noGrp="1" noChangeAspect="1"/>
          </p:cNvPicPr>
          <p:nvPr>
            <p:ph idx="1"/>
          </p:nvPr>
        </p:nvPicPr>
        <p:blipFill>
          <a:blip r:embed="rId3"/>
          <a:stretch>
            <a:fillRect/>
          </a:stretch>
        </p:blipFill>
        <p:spPr>
          <a:xfrm>
            <a:off x="676656" y="1609344"/>
            <a:ext cx="11045952" cy="4791456"/>
          </a:xfrm>
          <a:prstGeom prst="rect">
            <a:avLst/>
          </a:prstGeom>
        </p:spPr>
      </p:pic>
    </p:spTree>
    <p:extLst>
      <p:ext uri="{BB962C8B-B14F-4D97-AF65-F5344CB8AC3E}">
        <p14:creationId xmlns:p14="http://schemas.microsoft.com/office/powerpoint/2010/main" val="934471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7439F-5B99-EC02-DBD7-ED3190047B19}"/>
              </a:ext>
            </a:extLst>
          </p:cNvPr>
          <p:cNvSpPr>
            <a:spLocks noGrp="1"/>
          </p:cNvSpPr>
          <p:nvPr>
            <p:ph type="title"/>
          </p:nvPr>
        </p:nvSpPr>
        <p:spPr>
          <a:xfrm>
            <a:off x="877824" y="429768"/>
            <a:ext cx="10475976" cy="512064"/>
          </a:xfrm>
        </p:spPr>
        <p:txBody>
          <a:bodyPr/>
          <a:lstStyle/>
          <a:p>
            <a:r>
              <a:rPr lang="en-US" sz="2400" dirty="0">
                <a:latin typeface="Verdana Pro Black" panose="020B0A04030504040204" pitchFamily="34" charset="0"/>
              </a:rPr>
              <a:t>ACT/FACT Bundled Rate Rules – Counting Contacts</a:t>
            </a:r>
          </a:p>
        </p:txBody>
      </p:sp>
      <p:pic>
        <p:nvPicPr>
          <p:cNvPr id="5" name="Content Placeholder 4">
            <a:extLst>
              <a:ext uri="{FF2B5EF4-FFF2-40B4-BE49-F238E27FC236}">
                <a16:creationId xmlns:a16="http://schemas.microsoft.com/office/drawing/2014/main" id="{981E607C-F26B-068D-2EA4-D6589A769614}"/>
              </a:ext>
            </a:extLst>
          </p:cNvPr>
          <p:cNvPicPr>
            <a:picLocks noGrp="1" noChangeAspect="1"/>
          </p:cNvPicPr>
          <p:nvPr>
            <p:ph idx="1"/>
          </p:nvPr>
        </p:nvPicPr>
        <p:blipFill>
          <a:blip r:embed="rId2"/>
          <a:stretch>
            <a:fillRect/>
          </a:stretch>
        </p:blipFill>
        <p:spPr>
          <a:xfrm>
            <a:off x="1883664" y="1597025"/>
            <a:ext cx="7370063" cy="4579938"/>
          </a:xfrm>
          <a:prstGeom prst="rect">
            <a:avLst/>
          </a:prstGeom>
        </p:spPr>
      </p:pic>
    </p:spTree>
    <p:extLst>
      <p:ext uri="{BB962C8B-B14F-4D97-AF65-F5344CB8AC3E}">
        <p14:creationId xmlns:p14="http://schemas.microsoft.com/office/powerpoint/2010/main" val="3605286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D8BCF-8B26-CA95-C827-08A38F9C24F1}"/>
              </a:ext>
            </a:extLst>
          </p:cNvPr>
          <p:cNvSpPr>
            <a:spLocks noGrp="1"/>
          </p:cNvSpPr>
          <p:nvPr>
            <p:ph type="title"/>
          </p:nvPr>
        </p:nvSpPr>
        <p:spPr/>
        <p:txBody>
          <a:bodyPr/>
          <a:lstStyle/>
          <a:p>
            <a:r>
              <a:rPr lang="en-US">
                <a:solidFill>
                  <a:schemeClr val="bg1"/>
                </a:solidFill>
              </a:rPr>
              <a:t>Report Training and Resources</a:t>
            </a:r>
          </a:p>
        </p:txBody>
      </p:sp>
      <p:pic>
        <p:nvPicPr>
          <p:cNvPr id="3" name="Picture 2">
            <a:extLst>
              <a:ext uri="{FF2B5EF4-FFF2-40B4-BE49-F238E27FC236}">
                <a16:creationId xmlns:a16="http://schemas.microsoft.com/office/drawing/2014/main" id="{3335D024-0803-BCC9-EF25-8E7581095EA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22568" y="1895809"/>
            <a:ext cx="4279365" cy="3950286"/>
          </a:xfrm>
          <a:prstGeom prst="rect">
            <a:avLst/>
          </a:prstGeom>
          <a:noFill/>
        </p:spPr>
      </p:pic>
      <p:sp>
        <p:nvSpPr>
          <p:cNvPr id="5" name="TextBox 4">
            <a:extLst>
              <a:ext uri="{FF2B5EF4-FFF2-40B4-BE49-F238E27FC236}">
                <a16:creationId xmlns:a16="http://schemas.microsoft.com/office/drawing/2014/main" id="{2C944A80-66CA-F79B-6C14-C7AF256CB5A5}"/>
              </a:ext>
            </a:extLst>
          </p:cNvPr>
          <p:cNvSpPr txBox="1"/>
          <p:nvPr/>
        </p:nvSpPr>
        <p:spPr>
          <a:xfrm>
            <a:off x="5256292" y="2271644"/>
            <a:ext cx="6097508" cy="1938992"/>
          </a:xfrm>
          <a:prstGeom prst="rect">
            <a:avLst/>
          </a:prstGeom>
          <a:noFill/>
        </p:spPr>
        <p:txBody>
          <a:bodyPr wrap="square">
            <a:spAutoFit/>
          </a:bodyPr>
          <a:lstStyle/>
          <a:p>
            <a:pPr marL="285750" indent="-285750">
              <a:spcBef>
                <a:spcPts val="0"/>
              </a:spcBef>
              <a:buFont typeface="Arial,Sans-Serif" panose="020B0604020202020204" pitchFamily="34" charset="0"/>
            </a:pPr>
            <a:r>
              <a:rPr lang="en-US" sz="2000"/>
              <a:t>Current Efforts</a:t>
            </a:r>
          </a:p>
          <a:p>
            <a:pPr marL="742950" lvl="1" indent="-285750">
              <a:spcBef>
                <a:spcPts val="0"/>
              </a:spcBef>
              <a:buFont typeface="Arial,Sans-Serif" panose="020B0604020202020204" pitchFamily="34" charset="0"/>
            </a:pPr>
            <a:r>
              <a:rPr lang="en-US" sz="2000">
                <a:latin typeface="Helvetica"/>
                <a:cs typeface="Helvetica"/>
                <a:hlinkClick r:id="rId3"/>
              </a:rPr>
              <a:t>Optum SmartCare Training</a:t>
            </a:r>
            <a:endParaRPr lang="en-US" sz="2000">
              <a:latin typeface="Helvetica"/>
              <a:cs typeface="Helvetica"/>
            </a:endParaRPr>
          </a:p>
          <a:p>
            <a:pPr marL="742950" lvl="1" indent="-285750">
              <a:spcBef>
                <a:spcPts val="0"/>
              </a:spcBef>
              <a:buFont typeface="Arial,Sans-Serif" panose="020B0604020202020204" pitchFamily="34" charset="0"/>
            </a:pPr>
            <a:r>
              <a:rPr lang="en-US" sz="2000">
                <a:latin typeface="Helvetica"/>
                <a:cs typeface="Helvetica"/>
                <a:hlinkClick r:id="rId4"/>
              </a:rPr>
              <a:t>SmartCare Help Desk Support</a:t>
            </a:r>
            <a:endParaRPr lang="en-US" sz="2000">
              <a:latin typeface="Helvetica"/>
              <a:cs typeface="Helvetica"/>
            </a:endParaRPr>
          </a:p>
          <a:p>
            <a:pPr marL="742950" lvl="1" indent="-285750">
              <a:spcBef>
                <a:spcPts val="0"/>
              </a:spcBef>
              <a:buFont typeface="Arial,Sans-Serif" panose="020B0604020202020204" pitchFamily="34" charset="0"/>
            </a:pPr>
            <a:r>
              <a:rPr lang="en-US" sz="2000">
                <a:latin typeface="Helvetica"/>
                <a:cs typeface="Helvetica"/>
                <a:hlinkClick r:id="rId5"/>
              </a:rPr>
              <a:t>SmartCare ARF: Treatment Programs</a:t>
            </a:r>
            <a:endParaRPr lang="en-US" sz="2000">
              <a:latin typeface="Helvetica"/>
              <a:cs typeface="Helvetica"/>
            </a:endParaRPr>
          </a:p>
          <a:p>
            <a:pPr marL="742950" lvl="1" indent="-285750">
              <a:spcBef>
                <a:spcPts val="0"/>
              </a:spcBef>
              <a:buFont typeface="Arial,Sans-Serif" panose="020B0604020202020204" pitchFamily="34" charset="0"/>
            </a:pPr>
            <a:r>
              <a:rPr lang="en-US" sz="2000"/>
              <a:t>Centralized E-mail support:</a:t>
            </a:r>
          </a:p>
          <a:p>
            <a:pPr marL="457200" lvl="1" indent="0">
              <a:spcBef>
                <a:spcPts val="0"/>
              </a:spcBef>
              <a:buNone/>
            </a:pPr>
            <a:r>
              <a:rPr lang="en-US" sz="2000">
                <a:latin typeface="Helvetica"/>
                <a:cs typeface="Helvetica"/>
              </a:rPr>
              <a:t>     </a:t>
            </a:r>
            <a:r>
              <a:rPr lang="en-US" sz="2000">
                <a:latin typeface="Helvetica"/>
                <a:cs typeface="Helvetica"/>
                <a:hlinkClick r:id="rId6"/>
              </a:rPr>
              <a:t>BHS-DataScience.HHSA@sdcounty.ca.gov</a:t>
            </a:r>
            <a:r>
              <a:rPr lang="en-US" sz="2000">
                <a:latin typeface="Helvetica"/>
                <a:cs typeface="Helvetica"/>
              </a:rPr>
              <a:t> </a:t>
            </a:r>
          </a:p>
        </p:txBody>
      </p:sp>
    </p:spTree>
    <p:extLst>
      <p:ext uri="{BB962C8B-B14F-4D97-AF65-F5344CB8AC3E}">
        <p14:creationId xmlns:p14="http://schemas.microsoft.com/office/powerpoint/2010/main" val="693709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C7A02B-AB67-EC47-04BA-F85C1A1B6EAD}"/>
              </a:ext>
            </a:extLst>
          </p:cNvPr>
          <p:cNvSpPr txBox="1"/>
          <p:nvPr/>
        </p:nvSpPr>
        <p:spPr>
          <a:xfrm>
            <a:off x="579421" y="153909"/>
            <a:ext cx="4553893" cy="1446550"/>
          </a:xfrm>
          <a:prstGeom prst="rect">
            <a:avLst/>
          </a:prstGeom>
          <a:noFill/>
        </p:spPr>
        <p:txBody>
          <a:bodyPr wrap="square" rtlCol="0">
            <a:spAutoFit/>
          </a:bodyPr>
          <a:lstStyle/>
          <a:p>
            <a:r>
              <a:rPr lang="en-US" sz="4400">
                <a:solidFill>
                  <a:schemeClr val="bg1"/>
                </a:solidFill>
                <a:latin typeface="Helvetica" panose="020B0604020202020204" pitchFamily="34" charset="0"/>
                <a:cs typeface="Helvetica" panose="020B0604020202020204" pitchFamily="34" charset="0"/>
              </a:rPr>
              <a:t>Who</a:t>
            </a:r>
            <a:r>
              <a:rPr lang="en-US" sz="4400">
                <a:latin typeface="Helvetica" panose="020B0604020202020204" pitchFamily="34" charset="0"/>
                <a:cs typeface="Helvetica" panose="020B0604020202020204" pitchFamily="34" charset="0"/>
              </a:rPr>
              <a:t> </a:t>
            </a:r>
            <a:r>
              <a:rPr lang="en-US" sz="4400">
                <a:solidFill>
                  <a:schemeClr val="bg1"/>
                </a:solidFill>
                <a:latin typeface="Helvetica" panose="020B0604020202020204" pitchFamily="34" charset="0"/>
                <a:cs typeface="Helvetica" panose="020B0604020202020204" pitchFamily="34" charset="0"/>
              </a:rPr>
              <a:t>to Contact? </a:t>
            </a:r>
          </a:p>
          <a:p>
            <a:endParaRPr lang="en-US" sz="4400">
              <a:solidFill>
                <a:schemeClr val="bg1"/>
              </a:solidFill>
              <a:latin typeface="Helvetica" panose="020B0604020202020204" pitchFamily="34" charset="0"/>
              <a:cs typeface="Helvetica" panose="020B0604020202020204" pitchFamily="34" charset="0"/>
            </a:endParaRPr>
          </a:p>
        </p:txBody>
      </p:sp>
      <p:graphicFrame>
        <p:nvGraphicFramePr>
          <p:cNvPr id="19" name="Content Placeholder 18">
            <a:extLst>
              <a:ext uri="{FF2B5EF4-FFF2-40B4-BE49-F238E27FC236}">
                <a16:creationId xmlns:a16="http://schemas.microsoft.com/office/drawing/2014/main" id="{337814AE-A15B-84C3-E2FD-49752A0D1351}"/>
              </a:ext>
            </a:extLst>
          </p:cNvPr>
          <p:cNvGraphicFramePr>
            <a:graphicFrameLocks noGrp="1"/>
          </p:cNvGraphicFramePr>
          <p:nvPr>
            <p:ph idx="1"/>
            <p:extLst>
              <p:ext uri="{D42A27DB-BD31-4B8C-83A1-F6EECF244321}">
                <p14:modId xmlns:p14="http://schemas.microsoft.com/office/powerpoint/2010/main" val="1125579945"/>
              </p:ext>
            </p:extLst>
          </p:nvPr>
        </p:nvGraphicFramePr>
        <p:xfrm>
          <a:off x="1158239" y="1463040"/>
          <a:ext cx="10454340" cy="5297291"/>
        </p:xfrm>
        <a:graphic>
          <a:graphicData uri="http://schemas.openxmlformats.org/drawingml/2006/table">
            <a:tbl>
              <a:tblPr firstRow="1" bandRow="1">
                <a:tableStyleId>{5C22544A-7EE6-4342-B048-85BDC9FD1C3A}</a:tableStyleId>
              </a:tblPr>
              <a:tblGrid>
                <a:gridCol w="5227170">
                  <a:extLst>
                    <a:ext uri="{9D8B030D-6E8A-4147-A177-3AD203B41FA5}">
                      <a16:colId xmlns:a16="http://schemas.microsoft.com/office/drawing/2014/main" val="3482362301"/>
                    </a:ext>
                  </a:extLst>
                </a:gridCol>
                <a:gridCol w="5227170">
                  <a:extLst>
                    <a:ext uri="{9D8B030D-6E8A-4147-A177-3AD203B41FA5}">
                      <a16:colId xmlns:a16="http://schemas.microsoft.com/office/drawing/2014/main" val="4069217072"/>
                    </a:ext>
                  </a:extLst>
                </a:gridCol>
              </a:tblGrid>
              <a:tr h="365770">
                <a:tc>
                  <a:txBody>
                    <a:bodyPr/>
                    <a:lstStyle/>
                    <a:p>
                      <a:r>
                        <a:rPr lang="en-US"/>
                        <a:t>Who to Contact</a:t>
                      </a:r>
                    </a:p>
                  </a:txBody>
                  <a:tcPr/>
                </a:tc>
                <a:tc>
                  <a:txBody>
                    <a:bodyPr/>
                    <a:lstStyle/>
                    <a:p>
                      <a:r>
                        <a:rPr lang="en-US"/>
                        <a:t>How to Contact</a:t>
                      </a:r>
                    </a:p>
                  </a:txBody>
                  <a:tcPr/>
                </a:tc>
                <a:extLst>
                  <a:ext uri="{0D108BD9-81ED-4DB2-BD59-A6C34878D82A}">
                    <a16:rowId xmlns:a16="http://schemas.microsoft.com/office/drawing/2014/main" val="599722224"/>
                  </a:ext>
                </a:extLst>
              </a:tr>
              <a:tr h="1713613">
                <a:tc>
                  <a:txBody>
                    <a:bodyPr/>
                    <a:lstStyle/>
                    <a:p>
                      <a:r>
                        <a:rPr lang="en-US" sz="1200"/>
                        <a:t>SmartCare System issues: </a:t>
                      </a:r>
                    </a:p>
                    <a:p>
                      <a:r>
                        <a:rPr lang="en-US" sz="1200"/>
                        <a:t>i.e. glitches, functionality issues, pop-up errors</a:t>
                      </a:r>
                    </a:p>
                    <a:p>
                      <a:endParaRPr lang="en-US" sz="1200"/>
                    </a:p>
                  </a:txBody>
                  <a:tcPr/>
                </a:tc>
                <a:tc>
                  <a:txBody>
                    <a:bodyPr/>
                    <a:lstStyle/>
                    <a:p>
                      <a:r>
                        <a:rPr lang="en-US" sz="1200" err="1"/>
                        <a:t>CalMHSA</a:t>
                      </a:r>
                      <a:r>
                        <a:rPr lang="en-US" sz="1200"/>
                        <a:t> various options:</a:t>
                      </a:r>
                    </a:p>
                    <a:p>
                      <a:r>
                        <a:rPr lang="en-US" sz="1200"/>
                        <a:t>1. Connect via Live Chat (M-F 8:00am – 5:00pm)</a:t>
                      </a:r>
                    </a:p>
                    <a:p>
                      <a:r>
                        <a:rPr lang="en-US" sz="1200"/>
                        <a:t>           a.  2023.calmhsa.org</a:t>
                      </a:r>
                    </a:p>
                    <a:p>
                      <a:r>
                        <a:rPr lang="en-US" sz="1200"/>
                        <a:t>           b.  Access when logged in to the SmartCare EHR</a:t>
                      </a:r>
                    </a:p>
                    <a:p>
                      <a:r>
                        <a:rPr lang="en-US" sz="1200"/>
                        <a:t>2.  Submit a ticket (M-F 8:00am – 5:00pm)</a:t>
                      </a:r>
                    </a:p>
                    <a:p>
                      <a:r>
                        <a:rPr lang="en-US" sz="1200"/>
                        <a:t>           a.  2023.calmhsa.org</a:t>
                      </a:r>
                    </a:p>
                    <a:p>
                      <a:r>
                        <a:rPr lang="en-US" sz="1200"/>
                        <a:t>           b.  Access when logged in to the SmartCare HER</a:t>
                      </a:r>
                    </a:p>
                    <a:p>
                      <a:r>
                        <a:rPr lang="en-US" sz="1200"/>
                        <a:t>3.  After Hours support (only available for system outages)</a:t>
                      </a:r>
                    </a:p>
                    <a:p>
                      <a:r>
                        <a:rPr lang="en-US" sz="1200"/>
                        <a:t>           a.  Call (916) 214-8348</a:t>
                      </a:r>
                    </a:p>
                  </a:txBody>
                  <a:tcPr/>
                </a:tc>
                <a:extLst>
                  <a:ext uri="{0D108BD9-81ED-4DB2-BD59-A6C34878D82A}">
                    <a16:rowId xmlns:a16="http://schemas.microsoft.com/office/drawing/2014/main" val="3523290679"/>
                  </a:ext>
                </a:extLst>
              </a:tr>
              <a:tr h="450951">
                <a:tc>
                  <a:txBody>
                    <a:bodyPr/>
                    <a:lstStyle/>
                    <a:p>
                      <a:r>
                        <a:rPr lang="en-US" sz="1200"/>
                        <a:t>Password Resets and Account Unlock </a:t>
                      </a:r>
                    </a:p>
                  </a:txBody>
                  <a:tcPr/>
                </a:tc>
                <a:tc>
                  <a:txBody>
                    <a:bodyPr/>
                    <a:lstStyle/>
                    <a:p>
                      <a:r>
                        <a:rPr lang="en-US" sz="1200"/>
                        <a:t>Call 1-800-834-3792 (Available daily from 4:30am – 11:00pm including weekends and holidays)</a:t>
                      </a:r>
                    </a:p>
                  </a:txBody>
                  <a:tcPr/>
                </a:tc>
                <a:extLst>
                  <a:ext uri="{0D108BD9-81ED-4DB2-BD59-A6C34878D82A}">
                    <a16:rowId xmlns:a16="http://schemas.microsoft.com/office/drawing/2014/main" val="1342864015"/>
                  </a:ext>
                </a:extLst>
              </a:tr>
              <a:tr h="450951">
                <a:tc>
                  <a:txBody>
                    <a:bodyPr/>
                    <a:lstStyle/>
                    <a:p>
                      <a:r>
                        <a:rPr lang="en-US" sz="1200"/>
                        <a:t>SmartCare ARF submission and any access related issues or questions </a:t>
                      </a:r>
                    </a:p>
                  </a:txBody>
                  <a:tcPr/>
                </a:tc>
                <a:tc>
                  <a:txBody>
                    <a:bodyPr/>
                    <a:lstStyle/>
                    <a:p>
                      <a:r>
                        <a:rPr lang="en-US" sz="1200"/>
                        <a:t>BHS_EHRAccessRequest.HHSA@sdcounty.ca.gov</a:t>
                      </a:r>
                    </a:p>
                  </a:txBody>
                  <a:tcPr/>
                </a:tc>
                <a:extLst>
                  <a:ext uri="{0D108BD9-81ED-4DB2-BD59-A6C34878D82A}">
                    <a16:rowId xmlns:a16="http://schemas.microsoft.com/office/drawing/2014/main" val="2759658200"/>
                  </a:ext>
                </a:extLst>
              </a:tr>
              <a:tr h="450951">
                <a:tc>
                  <a:txBody>
                    <a:bodyPr/>
                    <a:lstStyle/>
                    <a:p>
                      <a:r>
                        <a:rPr lang="en-US" sz="1200"/>
                        <a:t>SmartCare support questions that cannot be addressed by the </a:t>
                      </a:r>
                      <a:r>
                        <a:rPr lang="en-US" sz="1200" err="1"/>
                        <a:t>CalMHSA</a:t>
                      </a:r>
                      <a:r>
                        <a:rPr lang="en-US" sz="1200"/>
                        <a:t> Support Desk should be directed to MIS</a:t>
                      </a:r>
                    </a:p>
                  </a:txBody>
                  <a:tcPr/>
                </a:tc>
                <a:tc>
                  <a:txBody>
                    <a:bodyPr/>
                    <a:lstStyle/>
                    <a:p>
                      <a:r>
                        <a:rPr lang="en-US" sz="1200"/>
                        <a:t>BHS_EHRSupport.HHSA@sdcounty.ca.gov</a:t>
                      </a:r>
                    </a:p>
                  </a:txBody>
                  <a:tcPr/>
                </a:tc>
                <a:extLst>
                  <a:ext uri="{0D108BD9-81ED-4DB2-BD59-A6C34878D82A}">
                    <a16:rowId xmlns:a16="http://schemas.microsoft.com/office/drawing/2014/main" val="3280582060"/>
                  </a:ext>
                </a:extLst>
              </a:tr>
              <a:tr h="450951">
                <a:tc>
                  <a:txBody>
                    <a:bodyPr/>
                    <a:lstStyle/>
                    <a:p>
                      <a:r>
                        <a:rPr lang="en-US" sz="1200"/>
                        <a:t>For questions related to documentation guidelines, DHCS regulations or policy</a:t>
                      </a:r>
                    </a:p>
                  </a:txBody>
                  <a:tcPr/>
                </a:tc>
                <a:tc>
                  <a:txBody>
                    <a:bodyPr/>
                    <a:lstStyle/>
                    <a:p>
                      <a:r>
                        <a:rPr lang="en-US" sz="1200"/>
                        <a:t>QIMatters.HHSA@sdcounty.ca.gov</a:t>
                      </a:r>
                    </a:p>
                  </a:txBody>
                  <a:tcPr/>
                </a:tc>
                <a:extLst>
                  <a:ext uri="{0D108BD9-81ED-4DB2-BD59-A6C34878D82A}">
                    <a16:rowId xmlns:a16="http://schemas.microsoft.com/office/drawing/2014/main" val="2474030775"/>
                  </a:ext>
                </a:extLst>
              </a:tr>
              <a:tr h="992091">
                <a:tc>
                  <a:txBody>
                    <a:bodyPr/>
                    <a:lstStyle/>
                    <a:p>
                      <a:r>
                        <a:rPr lang="en-US" sz="1200"/>
                        <a:t>Billing Issues or Questions that cannot be addressed by the </a:t>
                      </a:r>
                      <a:r>
                        <a:rPr lang="en-US" sz="1200" err="1"/>
                        <a:t>CalMHSA</a:t>
                      </a:r>
                      <a:r>
                        <a:rPr lang="en-US" sz="1200"/>
                        <a:t> Help Desk</a:t>
                      </a:r>
                    </a:p>
                  </a:txBody>
                  <a:tcPr/>
                </a:tc>
                <a:tc>
                  <a:txBody>
                    <a:bodyPr/>
                    <a:lstStyle/>
                    <a:p>
                      <a:r>
                        <a:rPr lang="en-US" sz="1200"/>
                        <a:t>Mental Health:  MHBillingUnit.BHS@sdcounty.ca.gov</a:t>
                      </a:r>
                    </a:p>
                    <a:p>
                      <a:r>
                        <a:rPr lang="en-US" sz="1200"/>
                        <a:t>MH Billing Line:  619-338-2612</a:t>
                      </a:r>
                    </a:p>
                    <a:p>
                      <a:r>
                        <a:rPr lang="en-US" sz="1200"/>
                        <a:t>SUD: SUDBillingUnit.BHS@sdcounty.ca.gov</a:t>
                      </a:r>
                    </a:p>
                    <a:p>
                      <a:r>
                        <a:rPr lang="en-US" sz="1200"/>
                        <a:t>SUD Billing Line: 619-338-2584</a:t>
                      </a:r>
                    </a:p>
                    <a:p>
                      <a:endParaRPr lang="en-US" sz="1200"/>
                    </a:p>
                  </a:txBody>
                  <a:tcPr/>
                </a:tc>
                <a:extLst>
                  <a:ext uri="{0D108BD9-81ED-4DB2-BD59-A6C34878D82A}">
                    <a16:rowId xmlns:a16="http://schemas.microsoft.com/office/drawing/2014/main" val="21310648"/>
                  </a:ext>
                </a:extLst>
              </a:tr>
              <a:tr h="365770">
                <a:tc>
                  <a:txBody>
                    <a:bodyPr/>
                    <a:lstStyle/>
                    <a:p>
                      <a:r>
                        <a:rPr lang="en-US" sz="1200"/>
                        <a:t>Reports and Data Questions</a:t>
                      </a:r>
                    </a:p>
                  </a:txBody>
                  <a:tcPr/>
                </a:tc>
                <a:tc>
                  <a:txBody>
                    <a:bodyPr/>
                    <a:lstStyle/>
                    <a:p>
                      <a:r>
                        <a:rPr lang="en-US" sz="1200"/>
                        <a:t>BHS-DataScience.HHSA@sdcounty.ca.gov</a:t>
                      </a:r>
                    </a:p>
                  </a:txBody>
                  <a:tcPr/>
                </a:tc>
                <a:extLst>
                  <a:ext uri="{0D108BD9-81ED-4DB2-BD59-A6C34878D82A}">
                    <a16:rowId xmlns:a16="http://schemas.microsoft.com/office/drawing/2014/main" val="1913130088"/>
                  </a:ext>
                </a:extLst>
              </a:tr>
            </a:tbl>
          </a:graphicData>
        </a:graphic>
      </p:graphicFrame>
    </p:spTree>
    <p:extLst>
      <p:ext uri="{BB962C8B-B14F-4D97-AF65-F5344CB8AC3E}">
        <p14:creationId xmlns:p14="http://schemas.microsoft.com/office/powerpoint/2010/main" val="1678836859"/>
      </p:ext>
    </p:extLst>
  </p:cSld>
  <p:clrMapOvr>
    <a:masterClrMapping/>
  </p:clrMapOvr>
</p:sld>
</file>

<file path=ppt/theme/theme1.xml><?xml version="1.0" encoding="utf-8"?>
<a:theme xmlns:a="http://schemas.openxmlformats.org/drawingml/2006/main" name="Cover Page Horizontal 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FB8D3B2-E9D6-4DC1-B8A5-5C9D97D24EC0}" vid="{C3F9C112-E2C8-486C-9B75-D6A5F984A0F5}"/>
    </a:ext>
  </a:extLst>
</a:theme>
</file>

<file path=ppt/theme/theme2.xml><?xml version="1.0" encoding="utf-8"?>
<a:theme xmlns:a="http://schemas.openxmlformats.org/drawingml/2006/main" name="Body Page Circle Log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FB8D3B2-E9D6-4DC1-B8A5-5C9D97D24EC0}" vid="{3F4AA51A-0CC9-436C-978D-9ED456875FD2}"/>
    </a:ext>
  </a:extLst>
</a:theme>
</file>

<file path=ppt/theme/theme3.xml><?xml version="1.0" encoding="utf-8"?>
<a:theme xmlns:a="http://schemas.openxmlformats.org/drawingml/2006/main" name="Body Page Circle Logo 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FB8D3B2-E9D6-4DC1-B8A5-5C9D97D24EC0}" vid="{96809D59-B1EF-4566-A269-133DB547067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BFA7E9D89C5584F868D4693AFC93BA5" ma:contentTypeVersion="14" ma:contentTypeDescription="Create a new document." ma:contentTypeScope="" ma:versionID="ec3f9e896845e3a8fd76b86bcfc28e8d">
  <xsd:schema xmlns:xsd="http://www.w3.org/2001/XMLSchema" xmlns:xs="http://www.w3.org/2001/XMLSchema" xmlns:p="http://schemas.microsoft.com/office/2006/metadata/properties" xmlns:ns2="a24575c6-9c99-4368-adce-9d7e2c8ea788" xmlns:ns3="d3fbdd45-96c9-4ead-9afe-c965a536019e" targetNamespace="http://schemas.microsoft.com/office/2006/metadata/properties" ma:root="true" ma:fieldsID="ab343a85de9d1c988ecce952eb418691" ns2:_="" ns3:_="">
    <xsd:import namespace="a24575c6-9c99-4368-adce-9d7e2c8ea788"/>
    <xsd:import namespace="d3fbdd45-96c9-4ead-9afe-c965a536019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4575c6-9c99-4368-adce-9d7e2c8ea7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b8cc222-65fd-42cc-aeaa-058f903907f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fbdd45-96c9-4ead-9afe-c965a536019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6b9949e-2d53-43a1-84c2-166ff1c60fe9}" ma:internalName="TaxCatchAll" ma:showField="CatchAllData" ma:web="d3fbdd45-96c9-4ead-9afe-c965a53601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3fbdd45-96c9-4ead-9afe-c965a536019e" xsi:nil="true"/>
    <lcf76f155ced4ddcb4097134ff3c332f xmlns="a24575c6-9c99-4368-adce-9d7e2c8ea78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6915E07-14DD-4BBD-AC46-66C2ED039235}">
  <ds:schemaRefs>
    <ds:schemaRef ds:uri="http://schemas.microsoft.com/sharepoint/v3/contenttype/forms"/>
  </ds:schemaRefs>
</ds:datastoreItem>
</file>

<file path=customXml/itemProps2.xml><?xml version="1.0" encoding="utf-8"?>
<ds:datastoreItem xmlns:ds="http://schemas.openxmlformats.org/officeDocument/2006/customXml" ds:itemID="{1EFEA2F8-BF33-4A04-99C4-114646FFBBBD}">
  <ds:schemaRefs>
    <ds:schemaRef ds:uri="a24575c6-9c99-4368-adce-9d7e2c8ea788"/>
    <ds:schemaRef ds:uri="d3fbdd45-96c9-4ead-9afe-c965a53601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31D13B3-21B3-49E4-83F6-3FB291635D03}">
  <ds:schemaRefs>
    <ds:schemaRef ds:uri="a24575c6-9c99-4368-adce-9d7e2c8ea788"/>
    <ds:schemaRef ds:uri="d3fbdd45-96c9-4ead-9afe-c965a53601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Template C</Template>
  <TotalTime>423</TotalTime>
  <Words>1222</Words>
  <Application>Microsoft Office PowerPoint</Application>
  <PresentationFormat>Widescreen</PresentationFormat>
  <Paragraphs>104</Paragraphs>
  <Slides>15</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15</vt:i4>
      </vt:variant>
    </vt:vector>
  </HeadingPairs>
  <TitlesOfParts>
    <vt:vector size="25" baseType="lpstr">
      <vt:lpstr>Aptos</vt:lpstr>
      <vt:lpstr>Arial</vt:lpstr>
      <vt:lpstr>Arial,Sans-Serif</vt:lpstr>
      <vt:lpstr>Calibri</vt:lpstr>
      <vt:lpstr>Helvetica</vt:lpstr>
      <vt:lpstr>Verdana Pro Black</vt:lpstr>
      <vt:lpstr>Wingdings</vt:lpstr>
      <vt:lpstr>Cover Page Horizontal Logo</vt:lpstr>
      <vt:lpstr>Body Page Circle Logo</vt:lpstr>
      <vt:lpstr>Body Page Circle Logo 2</vt:lpstr>
      <vt:lpstr>PowerPoint Presentation</vt:lpstr>
      <vt:lpstr>Meeting Agenda</vt:lpstr>
      <vt:lpstr>PowerPoint Presentation</vt:lpstr>
      <vt:lpstr>CoSD Charges/Claims Report – 9999 Coverage Plan</vt:lpstr>
      <vt:lpstr>CoSD Client Insurance &amp; Time Span Report</vt:lpstr>
      <vt:lpstr>CoSD Authorizations Report</vt:lpstr>
      <vt:lpstr> CoSD Client Ledger Report</vt:lpstr>
      <vt:lpstr>PowerPoint Presentation</vt:lpstr>
      <vt:lpstr>CARC and RARC</vt:lpstr>
      <vt:lpstr>Medi-Cal Claim Denials</vt:lpstr>
      <vt:lpstr>PowerPoint Presentation</vt:lpstr>
      <vt:lpstr>CalMHSA 120 – BH Connect Monthly Services Report</vt:lpstr>
      <vt:lpstr>ACT/FACT Bundled Rate Rules – Counting Contacts</vt:lpstr>
      <vt:lpstr>Report Training and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Michalski, Jill</dc:creator>
  <cp:lastModifiedBy>Bugay, Maria Teresita</cp:lastModifiedBy>
  <cp:revision>4</cp:revision>
  <dcterms:created xsi:type="dcterms:W3CDTF">2026-07-02T23:08:51Z</dcterms:created>
  <dcterms:modified xsi:type="dcterms:W3CDTF">2026-10-12T21:54:18Z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0x010100ABFA7E9D89C5584F868D4693AFC93BA5</vt:lpwstr>
  </property>
  <property fmtid="{D5CDD505-2E9C-101B-9397-08002B2CF9AE}" pid="3" name="MediaServiceImageTags">
    <vt:lpwstr/>
  </property>
</Properties>
</file>